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5"/>
  </p:notesMasterIdLst>
  <p:sldIdLst>
    <p:sldId id="256" r:id="rId3"/>
    <p:sldId id="257" r:id="rId4"/>
    <p:sldId id="258" r:id="rId5"/>
    <p:sldId id="259" r:id="rId6"/>
    <p:sldId id="262" r:id="rId7"/>
    <p:sldId id="260" r:id="rId8"/>
    <p:sldId id="261" r:id="rId9"/>
    <p:sldId id="265" r:id="rId10"/>
    <p:sldId id="266" r:id="rId11"/>
    <p:sldId id="267" r:id="rId12"/>
    <p:sldId id="268" r:id="rId13"/>
    <p:sldId id="269" r:id="rId14"/>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showGuides="1">
      <p:cViewPr varScale="1">
        <p:scale>
          <a:sx n="69" d="100"/>
          <a:sy n="69" d="100"/>
        </p:scale>
        <p:origin x="-780"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6" Type="http://schemas.openxmlformats.org/officeDocument/2006/relationships/tableStyles" Target="tableStyles.xml"/><Relationship Id="rId35" Type="http://schemas.openxmlformats.org/officeDocument/2006/relationships/viewProps" Target="viewProps.xml"/><Relationship Id="rId34" Type="http://schemas.openxmlformats.org/officeDocument/2006/relationships/presProps" Target="presProps.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notesMaster" Target="notesMasters/notesMaster1.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533670B-A60F-405A-B5A0-CBAB99E4DFAC}"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92DCA2-CBFA-4BA9-96C1-F529E9230BCC}"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8533670B-A60F-405A-B5A0-CBAB99E4DFAC}"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92DCA2-CBFA-4BA9-96C1-F529E9230BCC}"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endParaRPr lang="en-US"/>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8533670B-A60F-405A-B5A0-CBAB99E4DFAC}"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92DCA2-CBFA-4BA9-96C1-F529E9230BCC}" type="slidenum">
              <a:rPr lang="en-US" smtClean="0"/>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panose="020B0604020202020204"/>
              </a:rPr>
              <a:t>“</a:t>
            </a:r>
            <a:endParaRPr lang="en-US" sz="8000" baseline="0" dirty="0">
              <a:ln w="3175" cmpd="sng">
                <a:noFill/>
              </a:ln>
              <a:solidFill>
                <a:schemeClr val="accent1">
                  <a:lumMod val="60000"/>
                  <a:lumOff val="40000"/>
                </a:schemeClr>
              </a:solidFill>
              <a:effectLst/>
              <a:latin typeface="Arial" panose="020B0604020202020204"/>
            </a:endParaRP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panose="020B0604020202020204"/>
              </a:rPr>
              <a:t>”</a:t>
            </a:r>
            <a:endParaRPr lang="en-US" dirty="0">
              <a:solidFill>
                <a:schemeClr val="accent1">
                  <a:lumMod val="60000"/>
                  <a:lumOff val="40000"/>
                </a:schemeClr>
              </a:solidFill>
              <a:latin typeface="Arial" panose="020B0604020202020204"/>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8533670B-A60F-405A-B5A0-CBAB99E4DFAC}"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92DCA2-CBFA-4BA9-96C1-F529E9230BCC}" type="slidenum">
              <a:rPr lang="en-US" smtClean="0"/>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endParaRPr lang="en-US"/>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8533670B-A60F-405A-B5A0-CBAB99E4DFAC}"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92DCA2-CBFA-4BA9-96C1-F529E9230BCC}" type="slidenum">
              <a:rPr lang="en-US" smtClean="0"/>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panose="020B0604020202020204"/>
              </a:rPr>
              <a:t>“</a:t>
            </a:r>
            <a:endParaRPr lang="en-US" sz="8000" baseline="0" dirty="0">
              <a:ln w="3175" cmpd="sng">
                <a:noFill/>
              </a:ln>
              <a:solidFill>
                <a:schemeClr val="accent1">
                  <a:lumMod val="60000"/>
                  <a:lumOff val="40000"/>
                </a:schemeClr>
              </a:solidFill>
              <a:effectLst/>
              <a:latin typeface="Arial" panose="020B0604020202020204"/>
            </a:endParaRP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panose="020B0604020202020204"/>
              </a:rPr>
              <a:t>”</a:t>
            </a:r>
            <a:endParaRPr lang="en-US" sz="8000" baseline="0" dirty="0">
              <a:ln w="3175" cmpd="sng">
                <a:noFill/>
              </a:ln>
              <a:solidFill>
                <a:schemeClr val="accent1">
                  <a:lumMod val="60000"/>
                  <a:lumOff val="40000"/>
                </a:schemeClr>
              </a:solidFill>
              <a:effectLst/>
              <a:latin typeface="Arial" panose="020B0604020202020204"/>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endParaRPr lang="en-US"/>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8533670B-A60F-405A-B5A0-CBAB99E4DFAC}"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92DCA2-CBFA-4BA9-96C1-F529E9230BCC}" type="slidenum">
              <a:rPr lang="en-US" smtClean="0"/>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8533670B-A60F-405A-B5A0-CBAB99E4DFAC}"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92DCA2-CBFA-4BA9-96C1-F529E9230BCC}" type="slidenum">
              <a:rPr lang="en-US" smtClean="0"/>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8533670B-A60F-405A-B5A0-CBAB99E4DFAC}"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92DCA2-CBFA-4BA9-96C1-F529E9230BCC}"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8533670B-A60F-405A-B5A0-CBAB99E4DFAC}"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92DCA2-CBFA-4BA9-96C1-F529E9230BCC}"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8533670B-A60F-405A-B5A0-CBAB99E4DFAC}"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92DCA2-CBFA-4BA9-96C1-F529E9230BCC}"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5" name="Date Placeholder 4"/>
          <p:cNvSpPr>
            <a:spLocks noGrp="1"/>
          </p:cNvSpPr>
          <p:nvPr>
            <p:ph type="dt" sz="half" idx="10"/>
          </p:nvPr>
        </p:nvSpPr>
        <p:spPr/>
        <p:txBody>
          <a:bodyPr/>
          <a:lstStyle/>
          <a:p>
            <a:fld id="{8533670B-A60F-405A-B5A0-CBAB99E4DFAC}"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92DCA2-CBFA-4BA9-96C1-F529E9230BCC}"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7" name="Date Placeholder 6"/>
          <p:cNvSpPr>
            <a:spLocks noGrp="1"/>
          </p:cNvSpPr>
          <p:nvPr>
            <p:ph type="dt" sz="half" idx="10"/>
          </p:nvPr>
        </p:nvSpPr>
        <p:spPr/>
        <p:txBody>
          <a:bodyPr/>
          <a:lstStyle/>
          <a:p>
            <a:fld id="{8533670B-A60F-405A-B5A0-CBAB99E4DFAC}"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92DCA2-CBFA-4BA9-96C1-F529E9230BCC}"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533670B-A60F-405A-B5A0-CBAB99E4DFAC}"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92DCA2-CBFA-4BA9-96C1-F529E9230BCC}"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33670B-A60F-405A-B5A0-CBAB99E4DFAC}"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92DCA2-CBFA-4BA9-96C1-F529E9230BCC}"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200" indent="0">
              <a:buNone/>
              <a:defRPr sz="1400"/>
            </a:lvl2pPr>
            <a:lvl3pPr marL="914400" indent="0">
              <a:buNone/>
              <a:defRPr sz="1200"/>
            </a:lvl3pPr>
            <a:lvl4pPr marL="1370965" indent="0">
              <a:buNone/>
              <a:defRPr sz="1000"/>
            </a:lvl4pPr>
            <a:lvl5pPr marL="1828165" indent="0">
              <a:buNone/>
              <a:defRPr sz="1000"/>
            </a:lvl5pPr>
            <a:lvl6pPr marL="2285365" indent="0">
              <a:buNone/>
              <a:defRPr sz="1000"/>
            </a:lvl6pPr>
            <a:lvl7pPr marL="2742565" indent="0">
              <a:buNone/>
              <a:defRPr sz="1000"/>
            </a:lvl7pPr>
            <a:lvl8pPr marL="3199130" indent="0">
              <a:buNone/>
              <a:defRPr sz="1000"/>
            </a:lvl8pPr>
            <a:lvl9pPr marL="365633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8533670B-A60F-405A-B5A0-CBAB99E4DFAC}"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92DCA2-CBFA-4BA9-96C1-F529E9230BCC}"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8533670B-A60F-405A-B5A0-CBAB99E4DFAC}"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92DCA2-CBFA-4BA9-96C1-F529E9230BCC}"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7" Type="http://schemas.openxmlformats.org/officeDocument/2006/relationships/theme" Target="../theme/theme1.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533670B-A60F-405A-B5A0-CBAB99E4DFAC}" type="datetimeFigureOut">
              <a:rPr lang="en-US" smtClean="0"/>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892DCA2-CBFA-4BA9-96C1-F529E9230BCC}"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panose="05040102010807070707"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panose="05040102010807070707"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15745" y="2467610"/>
            <a:ext cx="7766685" cy="3554730"/>
          </a:xfrm>
        </p:spPr>
        <p:txBody>
          <a:bodyPr/>
          <a:lstStyle/>
          <a:p>
            <a:pPr algn="ctr"/>
            <a:br>
              <a:rPr lang="ru-RU" sz="3600" b="1" dirty="0">
                <a:effectLst/>
                <a:latin typeface="Arial" panose="020B0604020202020204" pitchFamily="34" charset="0"/>
                <a:cs typeface="Arial" panose="020B0604020202020204" pitchFamily="34" charset="0"/>
              </a:rPr>
            </a:br>
            <a:br>
              <a:rPr lang="ru-RU" sz="3600" b="1" dirty="0">
                <a:effectLst/>
                <a:latin typeface="Arial" panose="020B0604020202020204" pitchFamily="34" charset="0"/>
                <a:cs typeface="Arial" panose="020B0604020202020204" pitchFamily="34" charset="0"/>
              </a:rPr>
            </a:br>
            <a:br>
              <a:rPr lang="ru-RU" sz="3600" b="1" dirty="0">
                <a:effectLst/>
                <a:latin typeface="Arial" panose="020B0604020202020204" pitchFamily="34" charset="0"/>
                <a:cs typeface="Arial" panose="020B0604020202020204" pitchFamily="34" charset="0"/>
              </a:rPr>
            </a:br>
            <a:br>
              <a:rPr lang="ru-RU" sz="3600" b="1" dirty="0">
                <a:effectLst/>
                <a:latin typeface="Arial" panose="020B0604020202020204" pitchFamily="34" charset="0"/>
                <a:cs typeface="Arial" panose="020B0604020202020204" pitchFamily="34" charset="0"/>
              </a:rPr>
            </a:br>
            <a:br>
              <a:rPr lang="ru-RU" sz="3600" b="1" dirty="0">
                <a:effectLst/>
                <a:latin typeface="Arial" panose="020B0604020202020204" pitchFamily="34" charset="0"/>
                <a:cs typeface="Arial" panose="020B0604020202020204" pitchFamily="34" charset="0"/>
              </a:rPr>
            </a:br>
            <a:br>
              <a:rPr lang="ru-RU" sz="3600" b="1" dirty="0">
                <a:effectLst/>
                <a:latin typeface="Arial" panose="020B0604020202020204" pitchFamily="34" charset="0"/>
                <a:cs typeface="Arial" panose="020B0604020202020204" pitchFamily="34" charset="0"/>
              </a:rPr>
            </a:br>
            <a:r>
              <a:rPr lang="ru-RU" sz="3600" b="1" dirty="0">
                <a:effectLst/>
                <a:latin typeface="Arial" panose="020B0604020202020204" pitchFamily="34" charset="0"/>
                <a:cs typeface="Arial" panose="020B0604020202020204" pitchFamily="34" charset="0"/>
              </a:rPr>
              <a:t>ПОСТУПАЊ</a:t>
            </a:r>
            <a:r>
              <a:rPr lang="sr-Cyrl-RS" altLang="ru-RU" sz="3600" b="1" dirty="0">
                <a:effectLst/>
                <a:latin typeface="Arial" panose="020B0604020202020204" pitchFamily="34" charset="0"/>
                <a:cs typeface="Arial" panose="020B0604020202020204" pitchFamily="34" charset="0"/>
              </a:rPr>
              <a:t>Е</a:t>
            </a:r>
            <a:r>
              <a:rPr lang="ru-RU" sz="3600" b="1" dirty="0">
                <a:effectLst/>
                <a:latin typeface="Arial" panose="020B0604020202020204" pitchFamily="34" charset="0"/>
                <a:cs typeface="Arial" panose="020B0604020202020204" pitchFamily="34" charset="0"/>
              </a:rPr>
              <a:t> У </a:t>
            </a:r>
            <a:r>
              <a:rPr lang="sr-Cyrl-RS" altLang="ru-RU" sz="3600" b="1" dirty="0">
                <a:effectLst/>
                <a:latin typeface="Arial" panose="020B0604020202020204" pitchFamily="34" charset="0"/>
                <a:cs typeface="Arial" panose="020B0604020202020204" pitchFamily="34" charset="0"/>
              </a:rPr>
              <a:t>ПРЕДШКОЛСКОЈ </a:t>
            </a:r>
            <a:r>
              <a:rPr lang="ru-RU" sz="3600" b="1" dirty="0">
                <a:effectLst/>
                <a:latin typeface="Arial" panose="020B0604020202020204" pitchFamily="34" charset="0"/>
                <a:cs typeface="Arial" panose="020B0604020202020204" pitchFamily="34" charset="0"/>
              </a:rPr>
              <a:t>УСТАНОВИ</a:t>
            </a:r>
            <a:r>
              <a:rPr lang="sr-Cyrl-RS" altLang="ru-RU" sz="3600" b="1" dirty="0">
                <a:effectLst/>
                <a:latin typeface="Arial" panose="020B0604020202020204" pitchFamily="34" charset="0"/>
                <a:cs typeface="Arial" panose="020B0604020202020204" pitchFamily="34" charset="0"/>
              </a:rPr>
              <a:t>,,БАЈКА”</a:t>
            </a:r>
            <a:r>
              <a:rPr lang="ru-RU" sz="3600" b="1" dirty="0">
                <a:effectLst/>
                <a:latin typeface="Arial" panose="020B0604020202020204" pitchFamily="34" charset="0"/>
                <a:cs typeface="Arial" panose="020B0604020202020204" pitchFamily="34" charset="0"/>
              </a:rPr>
              <a:t> У ОДГОВОРУ НА НАСИЉЕ, ЗЛОСТАВЉАЊЕ И ЗАНЕМАРИВАЊЕ</a:t>
            </a:r>
            <a:br>
              <a:rPr lang="ru-RU" sz="3600" b="1" dirty="0">
                <a:effectLst/>
                <a:latin typeface="Arial" panose="020B0604020202020204" pitchFamily="34" charset="0"/>
                <a:cs typeface="Arial" panose="020B0604020202020204" pitchFamily="34" charset="0"/>
              </a:rPr>
            </a:br>
            <a:br>
              <a:rPr lang="ru-RU" sz="3600" b="1" dirty="0">
                <a:effectLst/>
                <a:latin typeface="Arial" panose="020B0604020202020204" pitchFamily="34" charset="0"/>
                <a:cs typeface="Arial" panose="020B0604020202020204" pitchFamily="34" charset="0"/>
              </a:rPr>
            </a:br>
            <a:r>
              <a:rPr lang="sr-Cyrl-RS" altLang="ru-RU" sz="1200" dirty="0">
                <a:effectLst/>
                <a:latin typeface="Arial" panose="020B0604020202020204" pitchFamily="34" charset="0"/>
                <a:cs typeface="Arial" panose="020B0604020202020204" pitchFamily="34" charset="0"/>
              </a:rPr>
              <a:t>ДЕЦЕМБАР 2024.ГОДИНЕ</a:t>
            </a:r>
            <a:br>
              <a:rPr lang="ru-RU" sz="2800" dirty="0">
                <a:effectLst/>
                <a:latin typeface="Arial" panose="020B0604020202020204" pitchFamily="34" charset="0"/>
                <a:cs typeface="Arial" panose="020B0604020202020204" pitchFamily="34" charset="0"/>
              </a:rPr>
            </a:br>
            <a:br>
              <a:rPr lang="ru-RU" sz="1400" dirty="0">
                <a:effectLst/>
                <a:latin typeface="Calibri" panose="020F0502020204030204" pitchFamily="34" charset="0"/>
              </a:rPr>
            </a:br>
            <a:r>
              <a:rPr lang="sr-Cyrl-RS" sz="1400" dirty="0"/>
              <a:t> </a:t>
            </a:r>
            <a:endParaRPr lang="en-US" sz="1400" dirty="0"/>
          </a:p>
        </p:txBody>
      </p:sp>
      <p:sp>
        <p:nvSpPr>
          <p:cNvPr id="3" name="Subtitle 2"/>
          <p:cNvSpPr>
            <a:spLocks noGrp="1"/>
          </p:cNvSpPr>
          <p:nvPr>
            <p:ph type="subTitle" idx="1"/>
          </p:nvPr>
        </p:nvSpPr>
        <p:spPr>
          <a:xfrm rot="10800000" flipV="1">
            <a:off x="2327275" y="666115"/>
            <a:ext cx="6582410" cy="1047750"/>
          </a:xfrm>
        </p:spPr>
        <p:txBody>
          <a:bodyPr>
            <a:normAutofit/>
          </a:bodyPr>
          <a:lstStyle/>
          <a:p>
            <a:endParaRPr lang="sr-Cyrl-RS" dirty="0"/>
          </a:p>
          <a:p>
            <a:endParaRPr lang="sr-Cyrl-RS" dirty="0"/>
          </a:p>
          <a:p>
            <a:endParaRPr lang="sr-Cyrl-RS" dirty="0"/>
          </a:p>
          <a:p>
            <a:pPr algn="r"/>
            <a:endParaRPr lang="en-US" dirty="0"/>
          </a:p>
        </p:txBody>
      </p:sp>
      <p:sp>
        <p:nvSpPr>
          <p:cNvPr id="4" name="Text Box 3"/>
          <p:cNvSpPr txBox="1"/>
          <p:nvPr/>
        </p:nvSpPr>
        <p:spPr>
          <a:xfrm>
            <a:off x="1377315" y="365760"/>
            <a:ext cx="7859395" cy="1129665"/>
          </a:xfrm>
          <a:prstGeom prst="rect">
            <a:avLst/>
          </a:prstGeom>
          <a:noFill/>
        </p:spPr>
        <p:txBody>
          <a:bodyPr wrap="square" rtlCol="0">
            <a:noAutofit/>
          </a:bodyPr>
          <a:p>
            <a:endParaRPr lang="en-US"/>
          </a:p>
        </p:txBody>
      </p:sp>
      <p:pic>
        <p:nvPicPr>
          <p:cNvPr id="5" name="Picture 1" descr="Предшколска_установа_Бајка__1_-removebg-preview.png"/>
          <p:cNvPicPr>
            <a:picLocks noChangeAspect="1"/>
          </p:cNvPicPr>
          <p:nvPr/>
        </p:nvPicPr>
        <p:blipFill>
          <a:blip r:embed="rId1" cstate="print"/>
          <a:srcRect l="3348" t="1404" r="15513" b="-1228"/>
          <a:stretch>
            <a:fillRect/>
          </a:stretch>
        </p:blipFill>
        <p:spPr>
          <a:xfrm>
            <a:off x="3828415" y="503555"/>
            <a:ext cx="2560955" cy="13716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77545" y="609600"/>
            <a:ext cx="8596630" cy="280670"/>
          </a:xfrm>
        </p:spPr>
        <p:txBody>
          <a:bodyPr>
            <a:normAutofit fontScale="90000"/>
          </a:bodyPr>
          <a:p>
            <a:endParaRPr lang="en-US"/>
          </a:p>
        </p:txBody>
      </p:sp>
      <p:sp>
        <p:nvSpPr>
          <p:cNvPr id="3" name="Text Box 2"/>
          <p:cNvSpPr txBox="1"/>
          <p:nvPr/>
        </p:nvSpPr>
        <p:spPr>
          <a:xfrm>
            <a:off x="678180" y="1301115"/>
            <a:ext cx="8940165" cy="5192395"/>
          </a:xfrm>
          <a:prstGeom prst="rect">
            <a:avLst/>
          </a:prstGeom>
        </p:spPr>
        <p:txBody>
          <a:bodyPr>
            <a:noAutofit/>
          </a:bodyPr>
          <a:p>
            <a:pPr marL="0" indent="0" algn="just" defTabSz="266700">
              <a:spcBef>
                <a:spcPct val="0"/>
              </a:spcBef>
              <a:spcAft>
                <a:spcPct val="0"/>
              </a:spcAft>
            </a:pPr>
            <a:r>
              <a:rPr sz="1600" b="1">
                <a:latin typeface="Trebuchet MS" panose="020B0603020202020204" charset="0"/>
                <a:ea typeface="Verdana" panose="020B0604030504040204"/>
                <a:cs typeface="Trebuchet MS" panose="020B0603020202020204" charset="0"/>
              </a:rPr>
              <a:t>Родитељ</a:t>
            </a:r>
            <a:r>
              <a:rPr sz="1600">
                <a:latin typeface="Trebuchet MS" panose="020B0603020202020204" charset="0"/>
                <a:ea typeface="Verdana" panose="020B0604030504040204"/>
                <a:cs typeface="Trebuchet MS" panose="020B0603020202020204" charset="0"/>
              </a:rPr>
              <a:t> је дужан да, у најбољем интересу детета : сарађује са установом; учествује у превентивним мерама и активностима; уважава и поштује личност свог детета, друге деце , запослених, других родитеља и трећих лица.</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Родитељ не сме својим понашањем у установи да изазове или допринесе појави насиља, злостављања и занемаривања према детету, запосленом, другом родитељу и трећим лицима, а када то учини директор је дужан да одмах о томе обавести јавног тужиоца и полицију, а након тога електронским путем надлежну школску управу.</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Родитељ има обавезу и одговорност, у складу са законом којим се уређују основе система образовања и васпитања, да на позив</a:t>
            </a:r>
            <a:r>
              <a:rPr lang="sr-Cyrl-RS" sz="1600">
                <a:latin typeface="Trebuchet MS" panose="020B0603020202020204" charset="0"/>
                <a:ea typeface="Verdana" panose="020B0604030504040204"/>
                <a:cs typeface="Trebuchet MS" panose="020B0603020202020204" charset="0"/>
              </a:rPr>
              <a:t> Установе</a:t>
            </a:r>
            <a:r>
              <a:rPr sz="1600">
                <a:latin typeface="Trebuchet MS" panose="020B0603020202020204" charset="0"/>
                <a:ea typeface="Verdana" panose="020B0604030504040204"/>
                <a:cs typeface="Trebuchet MS" panose="020B0603020202020204" charset="0"/>
              </a:rPr>
              <a:t> узме активно учешће у свим облицима васпитног рада са </a:t>
            </a:r>
            <a:r>
              <a:rPr lang="sr-Cyrl-RS" sz="1600">
                <a:latin typeface="Trebuchet MS" panose="020B0603020202020204" charset="0"/>
                <a:ea typeface="Verdana" panose="020B0604030504040204"/>
                <a:cs typeface="Trebuchet MS" panose="020B0603020202020204" charset="0"/>
              </a:rPr>
              <a:t>децом</a:t>
            </a:r>
            <a:r>
              <a:rPr sz="1600">
                <a:latin typeface="Trebuchet MS" panose="020B0603020202020204" charset="0"/>
                <a:ea typeface="Verdana" panose="020B0604030504040204"/>
                <a:cs typeface="Trebuchet MS" panose="020B0603020202020204" charset="0"/>
              </a:rPr>
              <a:t> (појачан васпитни рад, друштвено-хуманитарни рад и др.), односно да сарађује са </a:t>
            </a:r>
            <a:r>
              <a:rPr lang="sr-Cyrl-RS" sz="1600">
                <a:latin typeface="Trebuchet MS" panose="020B0603020202020204" charset="0"/>
                <a:ea typeface="Verdana" panose="020B0604030504040204"/>
                <a:cs typeface="Trebuchet MS" panose="020B0603020202020204" charset="0"/>
              </a:rPr>
              <a:t>установом</a:t>
            </a:r>
            <a:r>
              <a:rPr sz="1600">
                <a:latin typeface="Trebuchet MS" panose="020B0603020202020204" charset="0"/>
                <a:ea typeface="Verdana" panose="020B0604030504040204"/>
                <a:cs typeface="Trebuchet MS" panose="020B0603020202020204" charset="0"/>
              </a:rPr>
              <a:t> у поступку заштите </a:t>
            </a:r>
            <a:r>
              <a:rPr lang="sr-Cyrl-RS" sz="1600">
                <a:latin typeface="Trebuchet MS" panose="020B0603020202020204" charset="0"/>
                <a:ea typeface="Verdana" panose="020B0604030504040204"/>
                <a:cs typeface="Trebuchet MS" panose="020B0603020202020204" charset="0"/>
              </a:rPr>
              <a:t>деце</a:t>
            </a:r>
            <a:r>
              <a:rPr sz="1600">
                <a:latin typeface="Trebuchet MS" panose="020B0603020202020204" charset="0"/>
                <a:ea typeface="Verdana" panose="020B0604030504040204"/>
                <a:cs typeface="Trebuchet MS" panose="020B0603020202020204" charset="0"/>
              </a:rPr>
              <a:t> од насиља. Ако се родитељ не одазове на позив </a:t>
            </a:r>
            <a:r>
              <a:rPr lang="sr-Cyrl-RS" sz="1600">
                <a:latin typeface="Trebuchet MS" panose="020B0603020202020204" charset="0"/>
                <a:ea typeface="Verdana" panose="020B0604030504040204"/>
                <a:cs typeface="Trebuchet MS" panose="020B0603020202020204" charset="0"/>
              </a:rPr>
              <a:t>установе</a:t>
            </a:r>
            <a:r>
              <a:rPr sz="1600">
                <a:latin typeface="Trebuchet MS" panose="020B0603020202020204" charset="0"/>
                <a:ea typeface="Verdana" panose="020B0604030504040204"/>
                <a:cs typeface="Trebuchet MS" panose="020B0603020202020204" charset="0"/>
              </a:rPr>
              <a:t> у складу са законом </a:t>
            </a:r>
            <a:r>
              <a:rPr lang="sr-Cyrl-RS" sz="1600">
                <a:latin typeface="Trebuchet MS" panose="020B0603020202020204" charset="0"/>
                <a:ea typeface="Verdana" panose="020B0604030504040204"/>
                <a:cs typeface="Trebuchet MS" panose="020B0603020202020204" charset="0"/>
              </a:rPr>
              <a:t>установа</a:t>
            </a:r>
            <a:r>
              <a:rPr sz="1600">
                <a:latin typeface="Trebuchet MS" panose="020B0603020202020204" charset="0"/>
                <a:ea typeface="Verdana" panose="020B0604030504040204"/>
                <a:cs typeface="Trebuchet MS" panose="020B0603020202020204" charset="0"/>
              </a:rPr>
              <a:t> подноси прекршајну, односно кривичну пријаву за утврђивање одговорности родитеља и обраћа се надлежном центру за социјални рад да против родитеља предузме мере из своје надлежности.</a:t>
            </a:r>
            <a:endParaRPr sz="1600">
              <a:latin typeface="Trebuchet MS" panose="020B0603020202020204" charset="0"/>
              <a:ea typeface="Verdana" panose="020B0604030504040204"/>
              <a:cs typeface="Trebuchet MS" panose="020B060302020202020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204470" y="348615"/>
            <a:ext cx="7967345" cy="1081405"/>
          </a:xfrm>
        </p:spPr>
        <p:txBody>
          <a:bodyPr>
            <a:normAutofit/>
          </a:bodyPr>
          <a:p>
            <a:r>
              <a:rPr lang="en-US" altLang="en-US" sz="3110"/>
              <a:t>Тим за заштиту од дискриминације, насиља, злостављања и занемаривања</a:t>
            </a:r>
            <a:endParaRPr lang="en-US" altLang="en-US" sz="3110"/>
          </a:p>
        </p:txBody>
      </p:sp>
      <p:sp>
        <p:nvSpPr>
          <p:cNvPr id="3" name="Text Box 2"/>
          <p:cNvSpPr txBox="1"/>
          <p:nvPr/>
        </p:nvSpPr>
        <p:spPr>
          <a:xfrm>
            <a:off x="376555" y="1791970"/>
            <a:ext cx="9226550" cy="1366520"/>
          </a:xfrm>
          <a:prstGeom prst="rect">
            <a:avLst/>
          </a:prstGeom>
        </p:spPr>
        <p:txBody>
          <a:bodyPr wrap="square">
            <a:noAutofit/>
          </a:bodyPr>
          <a:p>
            <a:pPr marL="0" indent="0" algn="just" defTabSz="266700">
              <a:spcBef>
                <a:spcPct val="0"/>
              </a:spcBef>
              <a:spcAft>
                <a:spcPct val="0"/>
              </a:spcAft>
            </a:pPr>
            <a:r>
              <a:rPr>
                <a:latin typeface="Trebuchet MS" panose="020B0603020202020204" charset="0"/>
                <a:ea typeface="Verdana" panose="020B0604030504040204"/>
                <a:cs typeface="Trebuchet MS" panose="020B0603020202020204" charset="0"/>
              </a:rPr>
              <a:t>Установа има посебан</a:t>
            </a:r>
            <a:r>
              <a:rPr b="1">
                <a:latin typeface="Trebuchet MS" panose="020B0603020202020204" charset="0"/>
                <a:ea typeface="Verdana" panose="020B0604030504040204"/>
                <a:cs typeface="Trebuchet MS" panose="020B0603020202020204" charset="0"/>
              </a:rPr>
              <a:t> </a:t>
            </a:r>
            <a:r>
              <a:rPr lang="sr-Cyrl-RS" b="1">
                <a:latin typeface="Trebuchet MS" panose="020B0603020202020204" charset="0"/>
                <a:ea typeface="Verdana" panose="020B0604030504040204"/>
                <a:cs typeface="Trebuchet MS" panose="020B0603020202020204" charset="0"/>
              </a:rPr>
              <a:t>Т</a:t>
            </a:r>
            <a:r>
              <a:rPr b="1">
                <a:latin typeface="Trebuchet MS" panose="020B0603020202020204" charset="0"/>
                <a:ea typeface="Verdana" panose="020B0604030504040204"/>
                <a:cs typeface="Trebuchet MS" panose="020B0603020202020204" charset="0"/>
              </a:rPr>
              <a:t>им за заштиту</a:t>
            </a:r>
            <a:r>
              <a:rPr>
                <a:latin typeface="Trebuchet MS" panose="020B0603020202020204" charset="0"/>
                <a:ea typeface="Verdana" panose="020B0604030504040204"/>
                <a:cs typeface="Trebuchet MS" panose="020B0603020202020204" charset="0"/>
              </a:rPr>
              <a:t> од дискриминације, насиља, злостављања и занемаривања (у даљем тексту: тим за заштиту).</a:t>
            </a:r>
            <a:endParaRPr>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a:latin typeface="Trebuchet MS" panose="020B0603020202020204" charset="0"/>
                <a:ea typeface="Verdana" panose="020B0604030504040204"/>
                <a:cs typeface="Trebuchet MS" panose="020B0603020202020204" charset="0"/>
              </a:rPr>
              <a:t>Чланове и руководиоца тима за заштиту одређује директор установе из реда запослених (обавезно наставник, васпитач, стручни сарадник, секретар и по потреби други запослени).</a:t>
            </a:r>
            <a:endParaRPr>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endParaRPr>
              <a:latin typeface="Trebuchet MS" panose="020B0603020202020204" charset="0"/>
              <a:ea typeface="Verdana" panose="020B0604030504040204"/>
              <a:cs typeface="Trebuchet MS" panose="020B0603020202020204" charset="0"/>
            </a:endParaRPr>
          </a:p>
        </p:txBody>
      </p:sp>
      <p:sp>
        <p:nvSpPr>
          <p:cNvPr id="4" name="Text Box 3"/>
          <p:cNvSpPr txBox="1"/>
          <p:nvPr/>
        </p:nvSpPr>
        <p:spPr>
          <a:xfrm>
            <a:off x="668655" y="3270250"/>
            <a:ext cx="8039735" cy="3450590"/>
          </a:xfrm>
          <a:prstGeom prst="rect">
            <a:avLst/>
          </a:prstGeom>
        </p:spPr>
        <p:txBody>
          <a:bodyPr>
            <a:noAutofit/>
          </a:bodyPr>
          <a:p>
            <a:pPr marL="0" indent="0" algn="just" defTabSz="266700">
              <a:spcBef>
                <a:spcPct val="0"/>
              </a:spcBef>
              <a:spcAft>
                <a:spcPct val="0"/>
              </a:spcAft>
            </a:pPr>
            <a:r>
              <a:rPr>
                <a:latin typeface="Trebuchet MS" panose="020B0603020202020204" charset="0"/>
                <a:ea typeface="Times New Roman" panose="02020603050405020304"/>
                <a:cs typeface="Trebuchet MS" panose="020B0603020202020204" charset="0"/>
              </a:rPr>
              <a:t>Чланови Тима:</a:t>
            </a:r>
            <a:endParaRPr>
              <a:latin typeface="Trebuchet MS" panose="020B0603020202020204" charset="0"/>
              <a:ea typeface="Times New Roman" panose="02020603050405020304"/>
              <a:cs typeface="Trebuchet MS" panose="020B0603020202020204" charset="0"/>
            </a:endParaRPr>
          </a:p>
          <a:p>
            <a:pPr algn="just" defTabSz="266700"/>
            <a:r>
              <a:rPr>
                <a:latin typeface="Trebuchet MS" panose="020B0603020202020204" charset="0"/>
                <a:ea typeface="Times New Roman" panose="02020603050405020304"/>
                <a:cs typeface="Trebuchet MS" panose="020B0603020202020204" charset="0"/>
              </a:rPr>
              <a:t>1. Драгица Коматина- директор</a:t>
            </a:r>
            <a:endParaRPr>
              <a:latin typeface="Trebuchet MS" panose="020B0603020202020204" charset="0"/>
              <a:ea typeface="Times New Roman" panose="02020603050405020304"/>
              <a:cs typeface="Trebuchet MS" panose="020B0603020202020204" charset="0"/>
            </a:endParaRPr>
          </a:p>
          <a:p>
            <a:pPr algn="just" defTabSz="266700"/>
            <a:r>
              <a:rPr>
                <a:latin typeface="Trebuchet MS" panose="020B0603020202020204" charset="0"/>
                <a:ea typeface="Times New Roman" panose="02020603050405020304"/>
                <a:cs typeface="Trebuchet MS" panose="020B0603020202020204" charset="0"/>
              </a:rPr>
              <a:t>2. Весна Николић- педагог</a:t>
            </a:r>
            <a:endParaRPr>
              <a:latin typeface="Trebuchet MS" panose="020B0603020202020204" charset="0"/>
              <a:ea typeface="Times New Roman" panose="02020603050405020304"/>
              <a:cs typeface="Trebuchet MS" panose="020B0603020202020204" charset="0"/>
            </a:endParaRPr>
          </a:p>
          <a:p>
            <a:pPr algn="just" defTabSz="266700"/>
            <a:r>
              <a:rPr>
                <a:latin typeface="Trebuchet MS" panose="020B0603020202020204" charset="0"/>
                <a:ea typeface="Times New Roman" panose="02020603050405020304"/>
                <a:cs typeface="Trebuchet MS" panose="020B0603020202020204" charset="0"/>
              </a:rPr>
              <a:t>3. Бојана Вујовић- васпитач у објекту Звончица координатор тима</a:t>
            </a:r>
            <a:endParaRPr>
              <a:latin typeface="Trebuchet MS" panose="020B0603020202020204" charset="0"/>
              <a:ea typeface="Times New Roman" panose="02020603050405020304"/>
              <a:cs typeface="Trebuchet MS" panose="020B0603020202020204" charset="0"/>
            </a:endParaRPr>
          </a:p>
          <a:p>
            <a:pPr algn="just" defTabSz="266700"/>
            <a:r>
              <a:rPr>
                <a:latin typeface="Trebuchet MS" panose="020B0603020202020204" charset="0"/>
                <a:ea typeface="Times New Roman" panose="02020603050405020304"/>
                <a:cs typeface="Trebuchet MS" panose="020B0603020202020204" charset="0"/>
              </a:rPr>
              <a:t>4. Видосава Тењовић- помоћник директора</a:t>
            </a:r>
            <a:endParaRPr>
              <a:latin typeface="Trebuchet MS" panose="020B0603020202020204" charset="0"/>
              <a:ea typeface="Times New Roman" panose="02020603050405020304"/>
              <a:cs typeface="Trebuchet MS" panose="020B0603020202020204" charset="0"/>
            </a:endParaRPr>
          </a:p>
          <a:p>
            <a:pPr algn="just" defTabSz="266700"/>
            <a:r>
              <a:rPr>
                <a:latin typeface="Trebuchet MS" panose="020B0603020202020204" charset="0"/>
                <a:ea typeface="Times New Roman" panose="02020603050405020304"/>
                <a:cs typeface="Trebuchet MS" panose="020B0603020202020204" charset="0"/>
              </a:rPr>
              <a:t>5. Тања Вуловић- васпитач у објекту Бамби</a:t>
            </a:r>
            <a:endParaRPr>
              <a:latin typeface="Trebuchet MS" panose="020B0603020202020204" charset="0"/>
              <a:ea typeface="Times New Roman" panose="02020603050405020304"/>
              <a:cs typeface="Trebuchet MS" panose="020B0603020202020204" charset="0"/>
            </a:endParaRPr>
          </a:p>
          <a:p>
            <a:pPr algn="just" defTabSz="266700"/>
            <a:r>
              <a:rPr>
                <a:latin typeface="Trebuchet MS" panose="020B0603020202020204" charset="0"/>
                <a:ea typeface="Times New Roman" panose="02020603050405020304"/>
                <a:cs typeface="Trebuchet MS" panose="020B0603020202020204" charset="0"/>
              </a:rPr>
              <a:t>6. Верица Лакићевић- медицинска сестра васпитач у објекту Звончица</a:t>
            </a:r>
            <a:endParaRPr>
              <a:latin typeface="Trebuchet MS" panose="020B0603020202020204" charset="0"/>
              <a:ea typeface="Times New Roman" panose="02020603050405020304"/>
              <a:cs typeface="Trebuchet MS" panose="020B0603020202020204" charset="0"/>
            </a:endParaRPr>
          </a:p>
          <a:p>
            <a:pPr algn="just" defTabSz="266700"/>
            <a:r>
              <a:rPr>
                <a:latin typeface="Trebuchet MS" panose="020B0603020202020204" charset="0"/>
                <a:ea typeface="Times New Roman" panose="02020603050405020304"/>
                <a:cs typeface="Trebuchet MS" panose="020B0603020202020204" charset="0"/>
              </a:rPr>
              <a:t>7. Сања Качамаковић- васпитач у објекту Пахуљица</a:t>
            </a:r>
            <a:endParaRPr>
              <a:latin typeface="Trebuchet MS" panose="020B0603020202020204" charset="0"/>
              <a:ea typeface="Times New Roman" panose="02020603050405020304"/>
              <a:cs typeface="Trebuchet MS" panose="020B0603020202020204" charset="0"/>
            </a:endParaRPr>
          </a:p>
          <a:p>
            <a:pPr algn="just" defTabSz="266700"/>
            <a:r>
              <a:rPr>
                <a:latin typeface="Trebuchet MS" panose="020B0603020202020204" charset="0"/>
                <a:ea typeface="Times New Roman" panose="02020603050405020304"/>
                <a:cs typeface="Trebuchet MS" panose="020B0603020202020204" charset="0"/>
              </a:rPr>
              <a:t>8. Ана Мићовић- васпитач у објекту Ђурђевак</a:t>
            </a:r>
            <a:endParaRPr>
              <a:latin typeface="Trebuchet MS" panose="020B0603020202020204" charset="0"/>
              <a:ea typeface="Times New Roman" panose="02020603050405020304"/>
              <a:cs typeface="Trebuchet MS" panose="020B0603020202020204" charset="0"/>
            </a:endParaRPr>
          </a:p>
          <a:p>
            <a:pPr algn="just" defTabSz="266700"/>
            <a:r>
              <a:rPr>
                <a:latin typeface="Trebuchet MS" panose="020B0603020202020204" charset="0"/>
                <a:ea typeface="Times New Roman" panose="02020603050405020304"/>
                <a:cs typeface="Trebuchet MS" panose="020B0603020202020204" charset="0"/>
              </a:rPr>
              <a:t>9. Александра Илић- у години пред полазак у школу</a:t>
            </a:r>
            <a:endParaRPr>
              <a:latin typeface="Trebuchet MS" panose="020B0603020202020204" charset="0"/>
              <a:ea typeface="Times New Roman" panose="02020603050405020304"/>
              <a:cs typeface="Trebuchet MS" panose="020B0603020202020204" charset="0"/>
            </a:endParaRPr>
          </a:p>
          <a:p>
            <a:pPr algn="just" defTabSz="266700"/>
            <a:r>
              <a:rPr>
                <a:latin typeface="Trebuchet MS" panose="020B0603020202020204" charset="0"/>
                <a:ea typeface="Times New Roman" panose="02020603050405020304"/>
                <a:cs typeface="Trebuchet MS" panose="020B0603020202020204" charset="0"/>
              </a:rPr>
              <a:t>10. Невена Кушић-секретар</a:t>
            </a:r>
            <a:endParaRPr>
              <a:latin typeface="Trebuchet MS" panose="020B0603020202020204" charset="0"/>
              <a:ea typeface="Times New Roman" panose="02020603050405020304"/>
              <a:cs typeface="Trebuchet MS" panose="020B0603020202020204" charset="0"/>
            </a:endParaRPr>
          </a:p>
          <a:p>
            <a:pPr algn="just" defTabSz="266700"/>
            <a:r>
              <a:rPr>
                <a:latin typeface="Trebuchet MS" panose="020B0603020202020204" charset="0"/>
                <a:ea typeface="Times New Roman" panose="02020603050405020304"/>
                <a:cs typeface="Trebuchet MS" panose="020B0603020202020204" charset="0"/>
              </a:rPr>
              <a:t>11. Јелена Рабреновић- члан Савета родитеља</a:t>
            </a:r>
            <a:endParaRPr>
              <a:latin typeface="Trebuchet MS" panose="020B0603020202020204" charset="0"/>
              <a:ea typeface="Times New Roman" panose="02020603050405020304"/>
              <a:cs typeface="Trebuchet MS" panose="020B060302020202020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86055" y="184150"/>
            <a:ext cx="11820525" cy="431165"/>
          </a:xfrm>
        </p:spPr>
        <p:txBody>
          <a:bodyPr>
            <a:normAutofit fontScale="90000"/>
          </a:bodyPr>
          <a:p>
            <a:r>
              <a:rPr lang="en-US" altLang="en-US">
                <a:latin typeface="Verdana" panose="020B0604030504040204"/>
                <a:ea typeface="Verdana" panose="020B0604030504040204"/>
                <a:sym typeface="+mn-ea"/>
              </a:rPr>
              <a:t>Задаци тима за заштиту</a:t>
            </a:r>
            <a:endParaRPr lang="en-US"/>
          </a:p>
        </p:txBody>
      </p:sp>
      <p:sp>
        <p:nvSpPr>
          <p:cNvPr id="3" name="Text Box 2"/>
          <p:cNvSpPr txBox="1"/>
          <p:nvPr/>
        </p:nvSpPr>
        <p:spPr>
          <a:xfrm>
            <a:off x="185420" y="806450"/>
            <a:ext cx="9983470" cy="5933440"/>
          </a:xfrm>
          <a:prstGeom prst="rect">
            <a:avLst/>
          </a:prstGeom>
        </p:spPr>
        <p:txBody>
          <a:bodyPr>
            <a:noAutofit/>
          </a:bodyPr>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Када тим разматра конкретне ситуације насиља у обавези је да поступа у складу са законом којим се уређује заштита података о личности.</a:t>
            </a:r>
            <a:r>
              <a:rPr lang="sr-Cyrl-RS" sz="1600">
                <a:latin typeface="Trebuchet MS" panose="020B0603020202020204" charset="0"/>
                <a:ea typeface="Verdana" panose="020B0604030504040204"/>
                <a:cs typeface="Trebuchet MS" panose="020B0603020202020204" charset="0"/>
              </a:rPr>
              <a:t>Тим </a:t>
            </a:r>
            <a:r>
              <a:rPr sz="1600">
                <a:latin typeface="Trebuchet MS" panose="020B0603020202020204" charset="0"/>
                <a:ea typeface="Verdana" panose="020B0604030504040204"/>
                <a:cs typeface="Trebuchet MS" panose="020B0603020202020204" charset="0"/>
              </a:rPr>
              <a:t>заседа искључиво у саставу који чине запослени (директор, стручни сарадници, секретар, , васпитачи). По позиву могу да присуствују родитељи </a:t>
            </a:r>
            <a:r>
              <a:rPr lang="sr-Cyrl-RS" sz="1600">
                <a:latin typeface="Trebuchet MS" panose="020B0603020202020204" charset="0"/>
                <a:ea typeface="Verdana" panose="020B0604030504040204"/>
                <a:cs typeface="Trebuchet MS" panose="020B0603020202020204" charset="0"/>
              </a:rPr>
              <a:t>деце </a:t>
            </a:r>
            <a:r>
              <a:rPr sz="1600">
                <a:latin typeface="Trebuchet MS" panose="020B0603020202020204" charset="0"/>
                <a:ea typeface="Verdana" panose="020B0604030504040204"/>
                <a:cs typeface="Trebuchet MS" panose="020B0603020202020204" charset="0"/>
              </a:rPr>
              <a:t>учесника ситуације као и професионалци из спољашње заштитне мреже.</a:t>
            </a:r>
            <a:r>
              <a:rPr lang="en-US" altLang="en-US" sz="1600">
                <a:latin typeface="Trebuchet MS" panose="020B0603020202020204" charset="0"/>
                <a:ea typeface="Verdana" panose="020B0604030504040204"/>
                <a:cs typeface="Trebuchet MS" panose="020B0603020202020204" charset="0"/>
              </a:rPr>
              <a:t> По позиву могу да присуствују родите</a:t>
            </a:r>
            <a:r>
              <a:rPr lang="sr-Cyrl-RS" altLang="en-US" sz="1600">
                <a:latin typeface="Trebuchet MS" panose="020B0603020202020204" charset="0"/>
                <a:ea typeface="Verdana" panose="020B0604030504040204"/>
                <a:cs typeface="Trebuchet MS" panose="020B0603020202020204" charset="0"/>
              </a:rPr>
              <a:t>и детета</a:t>
            </a:r>
            <a:r>
              <a:rPr lang="en-US" altLang="en-US" sz="1600">
                <a:latin typeface="Trebuchet MS" panose="020B0603020202020204" charset="0"/>
                <a:ea typeface="Verdana" panose="020B0604030504040204"/>
                <a:cs typeface="Trebuchet MS" panose="020B0603020202020204" charset="0"/>
              </a:rPr>
              <a:t> учесника ситуације као и професионалци из спољашње заштитне мреже.</a:t>
            </a:r>
            <a:endParaRPr lang="en-US" altLang="en-US"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lang="en-US" altLang="en-US" sz="1600">
                <a:latin typeface="Trebuchet MS" panose="020B0603020202020204" charset="0"/>
                <a:ea typeface="Verdana" panose="020B0604030504040204"/>
                <a:cs typeface="Trebuchet MS" panose="020B0603020202020204" charset="0"/>
              </a:rPr>
              <a:t>Задаци тима за заштиту су да:</a:t>
            </a:r>
            <a:endParaRPr lang="en-US" altLang="en-US"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lang="en-US" altLang="en-US" sz="1600">
                <a:latin typeface="Trebuchet MS" panose="020B0603020202020204" charset="0"/>
                <a:ea typeface="Verdana" panose="020B0604030504040204"/>
                <a:cs typeface="Trebuchet MS" panose="020B0603020202020204" charset="0"/>
              </a:rPr>
              <a:t>1) припрема програм и план заштите од насиља у складу са специфичностима установе и утврђеним мерама за унапређивање на основу анализе стања;</a:t>
            </a:r>
            <a:endParaRPr lang="en-US" altLang="en-US"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lang="en-US" altLang="en-US" sz="1600">
                <a:latin typeface="Trebuchet MS" panose="020B0603020202020204" charset="0"/>
                <a:ea typeface="Verdana" panose="020B0604030504040204"/>
                <a:cs typeface="Trebuchet MS" panose="020B0603020202020204" charset="0"/>
              </a:rPr>
              <a:t>2) процењује други и трећи ниво вршњачког насиља, учествује у изради  плана заштите за </a:t>
            </a:r>
            <a:r>
              <a:rPr lang="sr-Cyrl-RS" altLang="en-US" sz="1600">
                <a:latin typeface="Trebuchet MS" panose="020B0603020202020204" charset="0"/>
                <a:ea typeface="Verdana" panose="020B0604030504040204"/>
                <a:cs typeface="Trebuchet MS" panose="020B0603020202020204" charset="0"/>
              </a:rPr>
              <a:t>децу</a:t>
            </a:r>
            <a:endParaRPr lang="en-US" altLang="en-US"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lang="en-US" altLang="en-US" sz="1600">
                <a:latin typeface="Trebuchet MS" panose="020B0603020202020204" charset="0"/>
                <a:ea typeface="Verdana" panose="020B0604030504040204"/>
                <a:cs typeface="Trebuchet MS" panose="020B0603020202020204" charset="0"/>
              </a:rPr>
              <a:t>3) информише децу </a:t>
            </a:r>
            <a:r>
              <a:rPr lang="sr-Cyrl-RS" altLang="en-US" sz="1600">
                <a:latin typeface="Trebuchet MS" panose="020B0603020202020204" charset="0"/>
                <a:ea typeface="Verdana" panose="020B0604030504040204"/>
                <a:cs typeface="Trebuchet MS" panose="020B0603020202020204" charset="0"/>
              </a:rPr>
              <a:t>, </a:t>
            </a:r>
            <a:r>
              <a:rPr lang="en-US" altLang="en-US" sz="1600">
                <a:latin typeface="Trebuchet MS" panose="020B0603020202020204" charset="0"/>
                <a:ea typeface="Verdana" panose="020B0604030504040204"/>
                <a:cs typeface="Trebuchet MS" panose="020B0603020202020204" charset="0"/>
              </a:rPr>
              <a:t> запослене и родитеље о планираним активностима и могућности тражења подршке и помоћи од тима за заштиту;</a:t>
            </a:r>
            <a:endParaRPr lang="en-US" altLang="en-US"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lang="en-US" altLang="en-US" sz="1600">
                <a:latin typeface="Trebuchet MS" panose="020B0603020202020204" charset="0"/>
                <a:ea typeface="Verdana" panose="020B0604030504040204"/>
                <a:cs typeface="Trebuchet MS" panose="020B0603020202020204" charset="0"/>
              </a:rPr>
              <a:t>4) учествује у обукама и пројектима за развијање компетенција запослених потребних за превенцију и интервенцију у ситуацијама насиља, злостављања и занемаривања;</a:t>
            </a:r>
            <a:endParaRPr lang="en-US" altLang="en-US"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lang="en-US" altLang="en-US" sz="1600">
                <a:latin typeface="Trebuchet MS" panose="020B0603020202020204" charset="0"/>
                <a:ea typeface="Verdana" panose="020B0604030504040204"/>
                <a:cs typeface="Trebuchet MS" panose="020B0603020202020204" charset="0"/>
              </a:rPr>
              <a:t>5) предлаже мере за превенцију и заштиту, организује консултације и учествује у процени ризика и доношењу одлука о поступцима у случајевима сумње или дешавања насиља, злостављања и занемаривања;</a:t>
            </a:r>
            <a:endParaRPr lang="en-US" altLang="en-US"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lang="en-US" altLang="en-US" sz="1600">
                <a:latin typeface="Trebuchet MS" panose="020B0603020202020204" charset="0"/>
                <a:ea typeface="Verdana" panose="020B0604030504040204"/>
                <a:cs typeface="Trebuchet MS" panose="020B0603020202020204" charset="0"/>
              </a:rPr>
              <a:t>6) укључује родитеље у превентивне и интервентне мере и активности;</a:t>
            </a:r>
            <a:endParaRPr lang="en-US" altLang="en-US"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lang="en-US" altLang="en-US" sz="1600">
                <a:latin typeface="Trebuchet MS" panose="020B0603020202020204" charset="0"/>
                <a:ea typeface="Verdana" panose="020B0604030504040204"/>
                <a:cs typeface="Trebuchet MS" panose="020B0603020202020204" charset="0"/>
              </a:rPr>
              <a:t>7) прати и процењује ефекте предузетих мера за заштиту деце  и даје одговарајуће предлоге директору;</a:t>
            </a:r>
            <a:endParaRPr lang="en-US" altLang="en-US"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lang="en-US" altLang="en-US" sz="1600">
                <a:latin typeface="Trebuchet MS" panose="020B0603020202020204" charset="0"/>
                <a:ea typeface="Verdana" panose="020B0604030504040204"/>
                <a:cs typeface="Trebuchet MS" panose="020B0603020202020204" charset="0"/>
              </a:rPr>
              <a:t>8) сарађује са стручњацима из других надлежних органа, организација, служби и медија ради свеобухватне заштите деце  од насиља, злостављања и занемаривања;</a:t>
            </a:r>
            <a:endParaRPr lang="en-US" altLang="en-US"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lang="en-US" altLang="en-US" sz="1600">
                <a:latin typeface="Trebuchet MS" panose="020B0603020202020204" charset="0"/>
                <a:ea typeface="Verdana" panose="020B0604030504040204"/>
                <a:cs typeface="Trebuchet MS" panose="020B0603020202020204" charset="0"/>
              </a:rPr>
              <a:t>9) води и чува документацију;</a:t>
            </a:r>
            <a:endParaRPr lang="en-US" altLang="en-US"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lang="en-US" altLang="en-US" sz="1600">
                <a:latin typeface="Trebuchet MS" panose="020B0603020202020204" charset="0"/>
                <a:ea typeface="Verdana" panose="020B0604030504040204"/>
                <a:cs typeface="Trebuchet MS" panose="020B0603020202020204" charset="0"/>
              </a:rPr>
              <a:t>10) извештава стручна тела и орган управљања</a:t>
            </a:r>
            <a:endParaRPr lang="en-US" altLang="en-US" sz="1600">
              <a:latin typeface="Trebuchet MS" panose="020B0603020202020204" charset="0"/>
              <a:ea typeface="Verdana" panose="020B0604030504040204"/>
              <a:cs typeface="Trebuchet MS" panose="020B060302020202020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77545" y="301625"/>
            <a:ext cx="8596630" cy="633095"/>
          </a:xfrm>
        </p:spPr>
        <p:txBody>
          <a:bodyPr>
            <a:normAutofit fontScale="90000"/>
          </a:bodyPr>
          <a:p>
            <a:r>
              <a:rPr lang="en-US" altLang="en-US"/>
              <a:t>ИНТЕРВЕНТНЕ АКТИВНОСТИ</a:t>
            </a:r>
            <a:endParaRPr lang="en-US" altLang="en-US"/>
          </a:p>
        </p:txBody>
      </p:sp>
      <p:sp>
        <p:nvSpPr>
          <p:cNvPr id="3" name="Text Box 2"/>
          <p:cNvSpPr txBox="1"/>
          <p:nvPr/>
        </p:nvSpPr>
        <p:spPr>
          <a:xfrm>
            <a:off x="566420" y="196215"/>
            <a:ext cx="8978265" cy="440055"/>
          </a:xfrm>
          <a:prstGeom prst="rect">
            <a:avLst/>
          </a:prstGeom>
        </p:spPr>
        <p:txBody>
          <a:bodyPr wrap="square">
            <a:noAutofit/>
          </a:bodyPr>
          <a:p>
            <a:pPr marL="0" indent="0" defTabSz="266700">
              <a:spcBef>
                <a:spcPct val="0"/>
              </a:spcBef>
              <a:spcAft>
                <a:spcPct val="0"/>
              </a:spcAft>
            </a:pPr>
            <a:endParaRPr sz="1600">
              <a:latin typeface="Verdana" panose="020B0604030504040204"/>
              <a:ea typeface="Verdana" panose="020B0604030504040204"/>
            </a:endParaRPr>
          </a:p>
        </p:txBody>
      </p:sp>
      <p:sp>
        <p:nvSpPr>
          <p:cNvPr id="4" name="Text Box 3"/>
          <p:cNvSpPr txBox="1"/>
          <p:nvPr/>
        </p:nvSpPr>
        <p:spPr>
          <a:xfrm>
            <a:off x="288925" y="1022350"/>
            <a:ext cx="9375775" cy="5255260"/>
          </a:xfrm>
          <a:prstGeom prst="rect">
            <a:avLst/>
          </a:prstGeom>
        </p:spPr>
        <p:txBody>
          <a:bodyPr>
            <a:noAutofit/>
          </a:bodyPr>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sym typeface="+mn-ea"/>
              </a:rPr>
              <a:t>Интервенцију у одговору на насиље, злостављање и занемаривање чине мере и активности којима се оно зауставља, осигурава безбедност уч</a:t>
            </a:r>
            <a:r>
              <a:rPr lang="sr-Cyrl-RS" sz="1600">
                <a:latin typeface="Trebuchet MS" panose="020B0603020202020204" charset="0"/>
                <a:ea typeface="Verdana" panose="020B0604030504040204"/>
                <a:cs typeface="Trebuchet MS" panose="020B0603020202020204" charset="0"/>
                <a:sym typeface="+mn-ea"/>
              </a:rPr>
              <a:t>есника</a:t>
            </a:r>
            <a:r>
              <a:rPr sz="1600">
                <a:latin typeface="Trebuchet MS" panose="020B0603020202020204" charset="0"/>
                <a:ea typeface="Verdana" panose="020B0604030504040204"/>
                <a:cs typeface="Trebuchet MS" panose="020B0603020202020204" charset="0"/>
                <a:sym typeface="+mn-ea"/>
              </a:rPr>
              <a:t> (оних који трпе, чине или сведоче), смањује ризик од понављања, ублажавају последице за све учеснике и прате ефекти предузетих мера.</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sym typeface="+mn-ea"/>
              </a:rPr>
              <a:t>У установи се предузимају мере у одговору на насиље, злостављање и занемаривање, када се оно дешава или се догодило између: деце (вршњачко насиље); запосленог и детета; родитеља и детета,  родитеља и запосленог, као и када насиље, злостављање и занемаривање чини треће лице у односу на дете, запосленог или родитеља.</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sym typeface="+mn-ea"/>
              </a:rPr>
              <a:t>Установа је дужна да предузме мере у оквиру својих надлежности увек када постоји сумња или сазнање да дете  трпи насиље, злостављање и занемаривање, без обзира на то где се оно догодило, где се догађа или где се припрема.</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sym typeface="+mn-ea"/>
              </a:rPr>
              <a:t>Уколико се насилно понашање догоди у простору установе и/или у време образовно-васпитног рада и других активности установе, предузимају се мере појачаног васпитног рада, а у складу са проценом нивоа, води и окончава васпитно-дисциплински поступак у роковима и на начин утврђен законом. Установа обавештава друге институције у зависности од процењеног нивоа насиља</a:t>
            </a:r>
            <a:endParaRPr sz="1600">
              <a:latin typeface="Verdana" panose="020B0604030504040204"/>
              <a:ea typeface="Verdana" panose="020B0604030504040204"/>
              <a:cs typeface="Trebuchet MS" panose="020B060302020202020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77545" y="259080"/>
            <a:ext cx="9461500" cy="632460"/>
          </a:xfrm>
        </p:spPr>
        <p:txBody>
          <a:bodyPr>
            <a:normAutofit fontScale="90000"/>
          </a:bodyPr>
          <a:p>
            <a:r>
              <a:rPr lang="en-US" altLang="en-US" sz="2220"/>
              <a:t>Процењивање нивоа насиља, злостављања и занемаривања п</a:t>
            </a:r>
            <a:r>
              <a:rPr lang="sr-Cyrl-RS" altLang="en-US" sz="2220"/>
              <a:t>о </a:t>
            </a:r>
            <a:r>
              <a:rPr lang="en-US" altLang="en-US" sz="2220"/>
              <a:t>нивоима</a:t>
            </a:r>
            <a:endParaRPr lang="en-US" altLang="en-US" sz="2220"/>
          </a:p>
        </p:txBody>
      </p:sp>
      <p:sp>
        <p:nvSpPr>
          <p:cNvPr id="3" name="Text Box 2"/>
          <p:cNvSpPr txBox="1"/>
          <p:nvPr/>
        </p:nvSpPr>
        <p:spPr>
          <a:xfrm>
            <a:off x="215265" y="699770"/>
            <a:ext cx="9763760" cy="6043930"/>
          </a:xfrm>
          <a:prstGeom prst="rect">
            <a:avLst/>
          </a:prstGeom>
        </p:spPr>
        <p:txBody>
          <a:bodyPr>
            <a:noAutofit/>
          </a:bodyPr>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Процењивање нивоа насиља, злостављања и занемаривања по нивоима односи се само на вршњачко насиље.</a:t>
            </a:r>
            <a:r>
              <a:rPr lang="sr-Cyrl-RS" sz="1600">
                <a:latin typeface="Trebuchet MS" panose="020B0603020202020204" charset="0"/>
                <a:ea typeface="Verdana" panose="020B0604030504040204"/>
                <a:cs typeface="Trebuchet MS" panose="020B0603020202020204" charset="0"/>
              </a:rPr>
              <a:t>И</a:t>
            </a:r>
            <a:r>
              <a:rPr sz="1600">
                <a:latin typeface="Trebuchet MS" panose="020B0603020202020204" charset="0"/>
                <a:ea typeface="Verdana" panose="020B0604030504040204"/>
                <a:cs typeface="Trebuchet MS" panose="020B0603020202020204" charset="0"/>
              </a:rPr>
              <a:t>ма за циљ обезбеђивање уједначеног поступања (интервенисања) установа у ситуацијама насиља и злостављања искључиво када су актери деца). Исти облици насиља, злостављања и занемаривања могу да се појаве на више нивоа, али се разликују у интензитету, степену ризика, учесталости, последицама и учесницима, односно критеријумима за процену нивоа.</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Критеријуми за процену нивоа насиља су интензитет, степен ризика, трајање и учесталост насилног понашања, последице, број учесника, узраст и карактеристика развојног периода детет</a:t>
            </a:r>
            <a:r>
              <a:rPr lang="sr-Cyrl-RS" sz="1600">
                <a:latin typeface="Trebuchet MS" panose="020B0603020202020204" charset="0"/>
                <a:ea typeface="Verdana" panose="020B0604030504040204"/>
                <a:cs typeface="Trebuchet MS" panose="020B0603020202020204" charset="0"/>
              </a:rPr>
              <a:t>а</a:t>
            </a:r>
            <a:r>
              <a:rPr sz="1600">
                <a:latin typeface="Trebuchet MS" panose="020B0603020202020204" charset="0"/>
                <a:ea typeface="Verdana" panose="020B0604030504040204"/>
                <a:cs typeface="Trebuchet MS" panose="020B0603020202020204" charset="0"/>
              </a:rPr>
              <a:t>.</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Процену нивоа насиља врши тим за заштиту, а на основу прикупљених информација и чињеница. Тим за заштиту може да редефинише процењени ниво уколико дође до нових сазнања и информација. Процену другог и трећег нивоа вршњачког насиља врши тим за заштиту</a:t>
            </a:r>
            <a:r>
              <a:rPr lang="sr-Cyrl-RS" sz="1600">
                <a:latin typeface="Trebuchet MS" panose="020B0603020202020204" charset="0"/>
                <a:ea typeface="Verdana" panose="020B0604030504040204"/>
                <a:cs typeface="Trebuchet MS" panose="020B0603020202020204" charset="0"/>
              </a:rPr>
              <a:t>.</a:t>
            </a:r>
            <a:endParaRPr lang="sr-Cyrl-RS"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На предшколском узрасту у складу са развојним карактеристикама узраста говоримо о сукобима међу децом и агресивном понашању. Тим за заштиту у предшколској установи не процењује ниво насиља већ након анализе ситуације доноси  план активности у раду са дететом и породицом узимајући у обзир социјални контекст, учесталост понашања, трајање, интензитет, последице, степен ризика по учеснике ситуације, карактеристике развојног периода и индивидуалне карактеристике детета.</a:t>
            </a:r>
            <a:r>
              <a:rPr lang="sr-Cyrl-RS" sz="1600">
                <a:latin typeface="Trebuchet MS" panose="020B0603020202020204" charset="0"/>
                <a:ea typeface="Verdana" panose="020B0604030504040204"/>
                <a:cs typeface="Trebuchet MS" panose="020B0603020202020204" charset="0"/>
              </a:rPr>
              <a:t> </a:t>
            </a:r>
            <a:r>
              <a:rPr sz="1600">
                <a:latin typeface="Trebuchet MS" panose="020B0603020202020204" charset="0"/>
                <a:ea typeface="Verdana" panose="020B0604030504040204"/>
                <a:cs typeface="Trebuchet MS" panose="020B0603020202020204" charset="0"/>
              </a:rPr>
              <a:t>У реализацију плана активности укључује се родитељ детета. </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Уколико укључивање породице није у најбољем интересу детета, установа на основу стручног мишљења тима за заштиту укључује надлежни центар за социјали рад. У складу са проценом ризика и потребама детета укључују се и други системи из спољашње мреже заштите у складу са својом надлежностима (систем социјалне заштите, систем здравствене заштите)</a:t>
            </a:r>
            <a:r>
              <a:rPr sz="1600">
                <a:latin typeface="Verdana" panose="020B0604030504040204"/>
                <a:ea typeface="Verdana" panose="020B0604030504040204"/>
              </a:rPr>
              <a:t>.</a:t>
            </a:r>
            <a:endParaRPr sz="1600">
              <a:latin typeface="Verdana" panose="020B0604030504040204"/>
              <a:ea typeface="Verdana" panose="020B0604030504040204"/>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77545" y="393065"/>
            <a:ext cx="8596630" cy="610235"/>
          </a:xfrm>
        </p:spPr>
        <p:txBody>
          <a:bodyPr>
            <a:normAutofit fontScale="90000"/>
          </a:bodyPr>
          <a:p>
            <a:r>
              <a:rPr lang="en-US" altLang="en-US" sz="2665"/>
              <a:t>Примери разврставања различитих облика насиља према нивоима вршњачког насиља:</a:t>
            </a:r>
            <a:endParaRPr lang="en-US" altLang="en-US" sz="2665"/>
          </a:p>
        </p:txBody>
      </p:sp>
      <p:sp>
        <p:nvSpPr>
          <p:cNvPr id="3" name="Text Box 2"/>
          <p:cNvSpPr txBox="1"/>
          <p:nvPr/>
        </p:nvSpPr>
        <p:spPr>
          <a:xfrm>
            <a:off x="795020" y="1332865"/>
            <a:ext cx="8596630" cy="5465445"/>
          </a:xfrm>
          <a:prstGeom prst="rect">
            <a:avLst/>
          </a:prstGeom>
        </p:spPr>
        <p:txBody>
          <a:bodyPr>
            <a:noAutofit/>
          </a:bodyPr>
          <a:p>
            <a:pPr marL="0" indent="0" algn="just" defTabSz="266700">
              <a:spcBef>
                <a:spcPct val="0"/>
              </a:spcBef>
              <a:spcAft>
                <a:spcPct val="0"/>
              </a:spcAft>
            </a:pPr>
            <a:r>
              <a:rPr sz="1600" b="1">
                <a:latin typeface="Verdana" panose="020B0604030504040204"/>
                <a:ea typeface="Verdana" panose="020B0604030504040204"/>
              </a:rPr>
              <a:t>За први ниво вршњачког насиља: </a:t>
            </a:r>
            <a:endParaRPr sz="1600" b="1">
              <a:latin typeface="Verdana" panose="020B0604030504040204"/>
              <a:ea typeface="Verdana" panose="020B0604030504040204"/>
            </a:endParaRPr>
          </a:p>
          <a:p>
            <a:pPr marL="0" indent="0" algn="just" defTabSz="266700">
              <a:spcBef>
                <a:spcPct val="0"/>
              </a:spcBef>
              <a:spcAft>
                <a:spcPct val="0"/>
              </a:spcAft>
            </a:pPr>
            <a:endParaRPr sz="1600" b="1">
              <a:latin typeface="Verdana" panose="020B0604030504040204"/>
              <a:ea typeface="Verdana" panose="020B0604030504040204"/>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 облици физичког насиља су: ударање чврга, гурање, штипање, гребање, гађање, чупање, уједање, саплитање, шутирање, прљање, уништавање ствари и сл.</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 облици психичког насиља су: омаловажавање, оговарање, вређање, ругање, називање погрдним именима, псовање, етикетирањe, имитирање, „прозивање” и сл.</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 облици социјалног насиља су: добацивање, подсмевање, искључивање из групе или заједничких активности, фаворизовање на основу различитости, ширење гласина и сл.</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 облици сексуалног насиља са сексуалном поруком су: добацивање, псовање, ласцивни коментари, ширење прича, етикетирање, сексуално недвосмислена гестикулација и сл.</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 облици насиља злоупотребом информационих технологија, друштвених мрежа и других дигиталних канала комуникације су: узнемиравајуће позивање, слање узнемиравајућих порука смс-ом, ммс-ом или путем аудиовизуелних снимака и сл.</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Понављање поступака класификованих као први ниво насиља, сматрају се другим нивоом.</a:t>
            </a:r>
            <a:endParaRPr sz="1600">
              <a:latin typeface="Trebuchet MS" panose="020B0603020202020204" charset="0"/>
              <a:ea typeface="Verdana" panose="020B0604030504040204"/>
              <a:cs typeface="Trebuchet MS" panose="020B060302020202020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Text Box 2"/>
          <p:cNvSpPr txBox="1"/>
          <p:nvPr/>
        </p:nvSpPr>
        <p:spPr>
          <a:xfrm>
            <a:off x="449580" y="631825"/>
            <a:ext cx="8992235" cy="6083300"/>
          </a:xfrm>
          <a:prstGeom prst="rect">
            <a:avLst/>
          </a:prstGeom>
        </p:spPr>
        <p:txBody>
          <a:bodyPr>
            <a:noAutofit/>
          </a:bodyPr>
          <a:p>
            <a:pPr marL="0" indent="0" defTabSz="266700">
              <a:spcBef>
                <a:spcPct val="0"/>
              </a:spcBef>
              <a:spcAft>
                <a:spcPct val="0"/>
              </a:spcAft>
            </a:pPr>
            <a:r>
              <a:rPr sz="1600" b="1">
                <a:latin typeface="Verdana" panose="020B0604030504040204"/>
                <a:ea typeface="Verdana" panose="020B0604030504040204"/>
              </a:rPr>
              <a:t>За други ниво вршњачког насиља: </a:t>
            </a:r>
            <a:endParaRPr sz="1600" b="1">
              <a:latin typeface="Verdana" panose="020B0604030504040204"/>
              <a:ea typeface="Verdana" panose="020B0604030504040204"/>
            </a:endParaRPr>
          </a:p>
          <a:p>
            <a:pPr marL="0" indent="0" algn="just" defTabSz="266700">
              <a:spcBef>
                <a:spcPct val="0"/>
              </a:spcBef>
              <a:spcAft>
                <a:spcPct val="0"/>
              </a:spcAft>
            </a:pPr>
            <a:endParaRPr sz="1600" b="1">
              <a:latin typeface="Verdana" panose="020B0604030504040204"/>
              <a:ea typeface="Verdana" panose="020B0604030504040204"/>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 облици физичког насиља су: шамарање, ударање, гажење, цепање одела, „шутке”, затварање, пљување, отимање и уништавање имовине, измицање столице, чупање за уши и косу и сл.</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 облици психичког насиља су: уцењивање, претње, неправедно кажњавање, забрана комуницирања, искључивање, манипулисање и сл.</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 – облици социјалног насиља су: сплеткарење, ускраћивање пажње од стране групе (игнорисање), неукључивање, неприхватање, манипулисање, искоришћавање и сл.</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 облици сексуалног насиља су: сексуално додиривање, показивање порнографског материјала, показивање интимних делова тела, свлачење и сл.</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 облици насиља злоупотребом информационих технологија, друштвених мрежа и других дигиталних канала комуникације су: оглашавање, снимање и слање видео записа, злоупотреба друштвених мрежа, блогова, форумa и четовања у циљу вређања, исмевања и подстицање угрожавања достојанства личности снимање камером појединаца против њихове воље, снимање камером насилних сцена, дистрибуирање снимака  и сл. </a:t>
            </a:r>
            <a:endParaRPr sz="1600">
              <a:latin typeface="Trebuchet MS" panose="020B0603020202020204" charset="0"/>
              <a:ea typeface="Verdana" panose="020B0604030504040204"/>
              <a:cs typeface="Trebuchet MS" panose="020B0603020202020204" charset="0"/>
            </a:endParaRPr>
          </a:p>
          <a:p>
            <a:pPr marL="0" indent="0" defTabSz="266700">
              <a:spcBef>
                <a:spcPct val="0"/>
              </a:spcBef>
              <a:spcAft>
                <a:spcPct val="0"/>
              </a:spcAft>
            </a:pPr>
            <a:endParaRPr sz="1600">
              <a:latin typeface="Verdana" panose="020B0604030504040204"/>
              <a:ea typeface="Verdana" panose="020B0604030504040204"/>
            </a:endParaRPr>
          </a:p>
          <a:p>
            <a:pPr marL="0" indent="0" defTabSz="266700">
              <a:spcBef>
                <a:spcPct val="0"/>
              </a:spcBef>
              <a:spcAft>
                <a:spcPct val="0"/>
              </a:spcAft>
            </a:pPr>
            <a:endParaRPr sz="1600">
              <a:latin typeface="Verdana" panose="020B0604030504040204"/>
              <a:ea typeface="Verdana" panose="020B0604030504040204"/>
            </a:endParaRPr>
          </a:p>
          <a:p>
            <a:pPr marL="0" indent="0" defTabSz="266700">
              <a:spcBef>
                <a:spcPct val="0"/>
              </a:spcBef>
              <a:spcAft>
                <a:spcPct val="0"/>
              </a:spcAft>
            </a:pPr>
            <a:endParaRPr sz="1600">
              <a:latin typeface="Verdana" panose="020B0604030504040204"/>
              <a:ea typeface="Verdana" panose="020B0604030504040204"/>
            </a:endParaRPr>
          </a:p>
          <a:p>
            <a:pPr marL="0" indent="0" defTabSz="266700">
              <a:spcBef>
                <a:spcPct val="0"/>
              </a:spcBef>
              <a:spcAft>
                <a:spcPct val="0"/>
              </a:spcAft>
            </a:pPr>
            <a:endParaRPr sz="1600">
              <a:latin typeface="Verdana" panose="020B0604030504040204"/>
              <a:ea typeface="Verdana" panose="020B0604030504040204"/>
            </a:endParaRPr>
          </a:p>
          <a:p>
            <a:pPr marL="0" indent="0" defTabSz="266700">
              <a:spcBef>
                <a:spcPct val="0"/>
              </a:spcBef>
              <a:spcAft>
                <a:spcPct val="0"/>
              </a:spcAft>
            </a:pPr>
            <a:endParaRPr sz="1600">
              <a:latin typeface="Verdana" panose="020B0604030504040204"/>
              <a:ea typeface="Verdana" panose="020B0604030504040204"/>
            </a:endParaRPr>
          </a:p>
          <a:p>
            <a:pPr marL="0" indent="0" defTabSz="266700">
              <a:spcBef>
                <a:spcPct val="0"/>
              </a:spcBef>
              <a:spcAft>
                <a:spcPct val="0"/>
              </a:spcAft>
            </a:pPr>
            <a:endParaRPr sz="1600">
              <a:latin typeface="Verdana" panose="020B0604030504040204"/>
              <a:ea typeface="Verdana" panose="020B0604030504040204"/>
            </a:endParaRPr>
          </a:p>
          <a:p>
            <a:pPr marL="0" indent="0" defTabSz="266700">
              <a:spcBef>
                <a:spcPct val="0"/>
              </a:spcBef>
              <a:spcAft>
                <a:spcPct val="0"/>
              </a:spcAft>
            </a:pPr>
            <a:endParaRPr sz="1600">
              <a:latin typeface="Verdana" panose="020B0604030504040204"/>
              <a:ea typeface="Verdana" panose="020B0604030504040204"/>
            </a:endParaRPr>
          </a:p>
          <a:p>
            <a:pPr marL="0" indent="0" defTabSz="266700">
              <a:spcBef>
                <a:spcPct val="0"/>
              </a:spcBef>
              <a:spcAft>
                <a:spcPct val="0"/>
              </a:spcAft>
            </a:pPr>
            <a:endParaRPr sz="1600">
              <a:latin typeface="Verdana" panose="020B0604030504040204"/>
              <a:ea typeface="Verdana" panose="020B0604030504040204"/>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Text Box 2"/>
          <p:cNvSpPr txBox="1"/>
          <p:nvPr/>
        </p:nvSpPr>
        <p:spPr>
          <a:xfrm>
            <a:off x="248920" y="247015"/>
            <a:ext cx="9616440" cy="6472555"/>
          </a:xfrm>
          <a:prstGeom prst="rect">
            <a:avLst/>
          </a:prstGeom>
          <a:noFill/>
        </p:spPr>
        <p:txBody>
          <a:bodyPr wrap="square" rtlCol="0" anchor="t">
            <a:noAutofit/>
          </a:bodyPr>
          <a:p>
            <a:pPr marL="0" indent="0" algn="just" defTabSz="266700">
              <a:spcBef>
                <a:spcPct val="0"/>
              </a:spcBef>
              <a:spcAft>
                <a:spcPct val="0"/>
              </a:spcAft>
            </a:pPr>
            <a:r>
              <a:rPr sz="1600" b="1">
                <a:latin typeface="Verdana" panose="020B0604030504040204"/>
                <a:ea typeface="Verdana" panose="020B0604030504040204"/>
                <a:sym typeface="+mn-ea"/>
              </a:rPr>
              <a:t>За трећи ниво вршњачког насиља: </a:t>
            </a:r>
            <a:endParaRPr sz="1600" b="1">
              <a:latin typeface="Verdana" panose="020B0604030504040204"/>
              <a:ea typeface="Verdana" panose="020B0604030504040204"/>
              <a:sym typeface="+mn-ea"/>
            </a:endParaRPr>
          </a:p>
          <a:p>
            <a:pPr marL="0" indent="0" algn="just" defTabSz="266700">
              <a:spcBef>
                <a:spcPct val="0"/>
              </a:spcBef>
              <a:spcAft>
                <a:spcPct val="0"/>
              </a:spcAft>
            </a:pPr>
            <a:endParaRPr sz="1600" b="1">
              <a:latin typeface="Verdana" panose="020B0604030504040204"/>
              <a:ea typeface="Verdana" panose="020B0604030504040204"/>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sym typeface="+mn-ea"/>
              </a:rPr>
              <a:t>– облици физичког насиља су: туча, дављење, бацање, проузроковање опекотина и других повреда, ускраћивање хране и сна, излагање ниским температурама, напад оружјем и сл.</a:t>
            </a:r>
            <a:endParaRPr sz="1600">
              <a:latin typeface="Trebuchet MS" panose="020B0603020202020204" charset="0"/>
              <a:ea typeface="Verdana" panose="020B0604030504040204"/>
              <a:cs typeface="Trebuchet MS" panose="020B0603020202020204" charset="0"/>
              <a:sym typeface="+mn-ea"/>
            </a:endParaRPr>
          </a:p>
          <a:p>
            <a:pPr marL="0" indent="0" algn="just" defTabSz="266700">
              <a:spcBef>
                <a:spcPct val="0"/>
              </a:spcBef>
              <a:spcAft>
                <a:spcPct val="0"/>
              </a:spcAft>
            </a:pP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sym typeface="+mn-ea"/>
              </a:rPr>
              <a:t>– облици психичког насиља су: застрашивање, уцењивање уз озбиљну претњу, изнуђивање новца или ствари, ограничавање кретања, навођење на коришћење наркотичких средстава и психоактивних супстанци, укључивање у деструктивне групе и организације и сл.</a:t>
            </a:r>
            <a:endParaRPr sz="1600">
              <a:latin typeface="Trebuchet MS" panose="020B0603020202020204" charset="0"/>
              <a:ea typeface="Verdana" panose="020B0604030504040204"/>
              <a:cs typeface="Trebuchet MS" panose="020B0603020202020204" charset="0"/>
              <a:sym typeface="+mn-ea"/>
            </a:endParaRPr>
          </a:p>
          <a:p>
            <a:pPr marL="0" indent="0" algn="just" defTabSz="266700">
              <a:spcBef>
                <a:spcPct val="0"/>
              </a:spcBef>
              <a:spcAft>
                <a:spcPct val="0"/>
              </a:spcAft>
            </a:pP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sym typeface="+mn-ea"/>
              </a:rPr>
              <a:t>– облици социјалног насиља су: претње, изолација, малтретирање групе према појединцу или групи, организовање затворених група (кланова) које има за последицу повређивање других и сл.</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sym typeface="+mn-ea"/>
              </a:rPr>
              <a:t>– облици сексуалног насиља: завођење ученика од стране запослених, злоупотреба ауторитета, поверења, или утицаја над дететом</a:t>
            </a:r>
            <a:r>
              <a:rPr lang="sr-Cyrl-RS" sz="1600">
                <a:latin typeface="Trebuchet MS" panose="020B0603020202020204" charset="0"/>
                <a:ea typeface="Verdana" panose="020B0604030504040204"/>
                <a:cs typeface="Trebuchet MS" panose="020B0603020202020204" charset="0"/>
                <a:sym typeface="+mn-ea"/>
              </a:rPr>
              <a:t> </a:t>
            </a:r>
            <a:r>
              <a:rPr sz="1600">
                <a:latin typeface="Trebuchet MS" panose="020B0603020202020204" charset="0"/>
                <a:ea typeface="Verdana" panose="020B0604030504040204"/>
                <a:cs typeface="Trebuchet MS" panose="020B0603020202020204" charset="0"/>
                <a:sym typeface="+mn-ea"/>
              </a:rPr>
              <a:t>подвођење, навођење, изнуђивање и принуда на сексуални чин, силовање, инцест и сл.</a:t>
            </a:r>
            <a:endParaRPr sz="1600">
              <a:latin typeface="Trebuchet MS" panose="020B0603020202020204" charset="0"/>
              <a:ea typeface="Verdana" panose="020B0604030504040204"/>
              <a:cs typeface="Trebuchet MS" panose="020B0603020202020204" charset="0"/>
              <a:sym typeface="+mn-ea"/>
            </a:endParaRPr>
          </a:p>
          <a:p>
            <a:pPr marL="0" indent="0" algn="just" defTabSz="266700">
              <a:spcBef>
                <a:spcPct val="0"/>
              </a:spcBef>
              <a:spcAft>
                <a:spcPct val="0"/>
              </a:spcAft>
            </a:pP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sym typeface="+mn-ea"/>
              </a:rPr>
              <a:t>– облици насиља злоупотребом информационих технологија, друштвених мрежа и других дигиталних канала комуникације су: злоупотреба друштвених мрежа, блогова, форумa и четовања у циљу слања претњи и угрожавања сигурности, снимање камером насилних сцена, дистрибуирање снимака и слика, снимање насилних сцена, дистрибуирање снимака и слика, дечија порнографија и сл.</a:t>
            </a:r>
            <a:endParaRPr sz="1600">
              <a:latin typeface="Trebuchet MS" panose="020B0603020202020204" charset="0"/>
              <a:ea typeface="Verdana" panose="020B0604030504040204"/>
              <a:cs typeface="Trebuchet MS" panose="020B0603020202020204" charset="0"/>
              <a:sym typeface="+mn-ea"/>
            </a:endParaRPr>
          </a:p>
          <a:p>
            <a:pPr marL="0" indent="0" algn="just" defTabSz="266700">
              <a:spcBef>
                <a:spcPct val="0"/>
              </a:spcBef>
              <a:spcAft>
                <a:spcPct val="0"/>
              </a:spcAft>
            </a:pP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sym typeface="+mn-ea"/>
              </a:rPr>
              <a:t>Насилно понашање са трећег нивоа може да буде третирано као тежа повреда обавеза и као повреда забране утврђене законом, у зависности од околности (последице, интензитет, учесталост, учесници, време, место, начин и др.), што процењују тим за заштиту и директор.</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endParaRPr lang="en-US" sz="1600">
              <a:latin typeface="Trebuchet MS" panose="020B0603020202020204" charset="0"/>
              <a:ea typeface="Verdana" panose="020B0604030504040204"/>
              <a:cs typeface="Trebuchet MS" panose="020B0603020202020204" charset="0"/>
              <a:sym typeface="+mn-ea"/>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77545" y="259080"/>
            <a:ext cx="8596630" cy="470535"/>
          </a:xfrm>
        </p:spPr>
        <p:txBody>
          <a:bodyPr/>
          <a:p>
            <a:r>
              <a:rPr lang="en-US" altLang="en-US" sz="2000"/>
              <a:t>Интервенција према нивоима насиља, злостављања и занемаривања</a:t>
            </a:r>
            <a:endParaRPr lang="en-US" altLang="en-US" sz="2000"/>
          </a:p>
        </p:txBody>
      </p:sp>
      <p:sp>
        <p:nvSpPr>
          <p:cNvPr id="3" name="Text Box 2"/>
          <p:cNvSpPr txBox="1"/>
          <p:nvPr/>
        </p:nvSpPr>
        <p:spPr>
          <a:xfrm>
            <a:off x="516890" y="730250"/>
            <a:ext cx="8939530" cy="5964555"/>
          </a:xfrm>
          <a:prstGeom prst="rect">
            <a:avLst/>
          </a:prstGeom>
        </p:spPr>
        <p:txBody>
          <a:bodyPr wrap="square">
            <a:noAutofit/>
          </a:bodyPr>
          <a:p>
            <a:pPr marL="0" indent="0" algn="just" defTabSz="266700">
              <a:spcBef>
                <a:spcPct val="0"/>
              </a:spcBef>
              <a:spcAft>
                <a:spcPct val="0"/>
              </a:spcAft>
            </a:pPr>
            <a:r>
              <a:rPr sz="1600" b="1">
                <a:latin typeface="Trebuchet MS" panose="020B0603020202020204" charset="0"/>
                <a:ea typeface="Verdana" panose="020B0604030504040204"/>
                <a:cs typeface="Trebuchet MS" panose="020B0603020202020204" charset="0"/>
              </a:rPr>
              <a:t>На првом нивоу, </a:t>
            </a:r>
            <a:r>
              <a:rPr sz="1600">
                <a:latin typeface="Trebuchet MS" panose="020B0603020202020204" charset="0"/>
                <a:ea typeface="Verdana" panose="020B0604030504040204"/>
                <a:cs typeface="Trebuchet MS" panose="020B0603020202020204" charset="0"/>
              </a:rPr>
              <a:t>који по правилу процењује васпитач</a:t>
            </a:r>
            <a:r>
              <a:rPr lang="sr-Latn-RS" sz="1600">
                <a:latin typeface="Trebuchet MS" panose="020B0603020202020204" charset="0"/>
                <a:ea typeface="Verdana" panose="020B0604030504040204"/>
                <a:cs typeface="Trebuchet MS" panose="020B0603020202020204" charset="0"/>
              </a:rPr>
              <a:t> </a:t>
            </a:r>
            <a:r>
              <a:rPr sz="1600">
                <a:latin typeface="Trebuchet MS" panose="020B0603020202020204" charset="0"/>
                <a:ea typeface="Verdana" panose="020B0604030504040204"/>
                <a:cs typeface="Trebuchet MS" panose="020B0603020202020204" charset="0"/>
              </a:rPr>
              <a:t>у сарадњи са родитељем, у смислу појачаног васпитног рада са васпитном групом</a:t>
            </a:r>
            <a:r>
              <a:rPr lang="sr-Latn-RS" sz="1600">
                <a:latin typeface="Trebuchet MS" panose="020B0603020202020204" charset="0"/>
                <a:ea typeface="Verdana" panose="020B0604030504040204"/>
                <a:cs typeface="Trebuchet MS" panose="020B0603020202020204" charset="0"/>
              </a:rPr>
              <a:t>.</a:t>
            </a:r>
            <a:r>
              <a:rPr lang="sr-Cyrl-RS" sz="1600">
                <a:latin typeface="Trebuchet MS" panose="020B0603020202020204" charset="0"/>
                <a:ea typeface="Verdana" panose="020B0604030504040204"/>
                <a:cs typeface="Trebuchet MS" panose="020B0603020202020204" charset="0"/>
              </a:rPr>
              <a:t>М</a:t>
            </a:r>
            <a:r>
              <a:rPr sz="1600">
                <a:latin typeface="Trebuchet MS" panose="020B0603020202020204" charset="0"/>
                <a:ea typeface="Verdana" panose="020B0604030504040204"/>
                <a:cs typeface="Trebuchet MS" panose="020B0603020202020204" charset="0"/>
              </a:rPr>
              <a:t>оже консултовати и психолога/педагога  за подршку по потреби.</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Изузетно, ако се насилно понашање понавља, ако појачани васпитни рад није био делотворан, ако су последице теже, ако је у питању насиље и злостављање од стране групе према појединцу или ако исто дете трпи поновљено насиље и злостављање </a:t>
            </a:r>
            <a:r>
              <a:rPr lang="sr-Cyrl-RS" sz="1600">
                <a:latin typeface="Trebuchet MS" panose="020B0603020202020204" charset="0"/>
                <a:ea typeface="Verdana" panose="020B0604030504040204"/>
                <a:cs typeface="Trebuchet MS" panose="020B0603020202020204" charset="0"/>
              </a:rPr>
              <a:t>васпитач</a:t>
            </a:r>
            <a:r>
              <a:rPr sz="1600">
                <a:latin typeface="Trebuchet MS" panose="020B0603020202020204" charset="0"/>
                <a:ea typeface="Verdana" panose="020B0604030504040204"/>
                <a:cs typeface="Trebuchet MS" panose="020B0603020202020204" charset="0"/>
              </a:rPr>
              <a:t> укључује тим за заштиту. Tим за заштиту у складу са информацијама процењује ниво и предузима даље активности.</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b="1">
                <a:latin typeface="Trebuchet MS" panose="020B0603020202020204" charset="0"/>
                <a:ea typeface="Verdana" panose="020B0604030504040204"/>
                <a:cs typeface="Trebuchet MS" panose="020B0603020202020204" charset="0"/>
              </a:rPr>
              <a:t>На другом нивоу</a:t>
            </a:r>
            <a:r>
              <a:rPr sz="1600">
                <a:latin typeface="Trebuchet MS" panose="020B0603020202020204" charset="0"/>
                <a:ea typeface="Verdana" panose="020B0604030504040204"/>
                <a:cs typeface="Trebuchet MS" panose="020B0603020202020204" charset="0"/>
              </a:rPr>
              <a:t>, по правилу, активности  васпитач , у сарадњи са тимом за заштиту и обавезно учешће родитеља </a:t>
            </a:r>
            <a:r>
              <a:rPr lang="sr-Cyrl-RS" sz="1600">
                <a:latin typeface="Trebuchet MS" panose="020B0603020202020204" charset="0"/>
                <a:ea typeface="Verdana" panose="020B0604030504040204"/>
                <a:cs typeface="Trebuchet MS" panose="020B0603020202020204" charset="0"/>
              </a:rPr>
              <a:t>детета</a:t>
            </a:r>
            <a:r>
              <a:rPr sz="1600">
                <a:latin typeface="Trebuchet MS" panose="020B0603020202020204" charset="0"/>
                <a:ea typeface="Verdana" panose="020B0604030504040204"/>
                <a:cs typeface="Trebuchet MS" panose="020B0603020202020204" charset="0"/>
              </a:rPr>
              <a:t>, у смислу појачаног васпитног рада, </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b="1">
                <a:latin typeface="Trebuchet MS" panose="020B0603020202020204" charset="0"/>
                <a:ea typeface="Verdana" panose="020B0604030504040204"/>
                <a:cs typeface="Trebuchet MS" panose="020B0603020202020204" charset="0"/>
              </a:rPr>
              <a:t>На трећем нивоу,</a:t>
            </a:r>
            <a:r>
              <a:rPr sz="1600">
                <a:latin typeface="Trebuchet MS" panose="020B0603020202020204" charset="0"/>
                <a:ea typeface="Verdana" panose="020B0604030504040204"/>
                <a:cs typeface="Trebuchet MS" panose="020B0603020202020204" charset="0"/>
              </a:rPr>
              <a:t> по правилу, активности предузима директор са тимом за заштиту, уз обавезно укључивање родитеља и надлежних органа и организација (центар за социјални рад, здравствена служба, полиција, јавно тужилаштво и друге надлежне организације). На трећем нивоу обавезно се покреће васпитно-дисциплински поступак.</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lang="en-US" altLang="en-US" sz="1600">
                <a:latin typeface="Trebuchet MS" panose="020B0603020202020204" charset="0"/>
                <a:ea typeface="Verdana" panose="020B0604030504040204"/>
                <a:cs typeface="Trebuchet MS" panose="020B0603020202020204" charset="0"/>
              </a:rPr>
              <a:t>Приликом реализације активности, у оквиру плана појачаног васпитног рада, родитељ је одговоран за редовно учешће детета у планираним активностима плана појачаног васпитног рада.</a:t>
            </a:r>
            <a:endParaRPr lang="en-US" altLang="en-US" sz="1600">
              <a:latin typeface="Trebuchet MS" panose="020B0603020202020204" charset="0"/>
              <a:ea typeface="Verdana" panose="020B0604030504040204"/>
              <a:cs typeface="Trebuchet MS" panose="020B060302020202020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77545" y="330200"/>
            <a:ext cx="8596630" cy="198755"/>
          </a:xfrm>
        </p:spPr>
        <p:txBody>
          <a:bodyPr>
            <a:normAutofit fontScale="90000"/>
          </a:bodyPr>
          <a:p>
            <a:endParaRPr lang="en-US"/>
          </a:p>
        </p:txBody>
      </p:sp>
      <p:sp>
        <p:nvSpPr>
          <p:cNvPr id="3" name="Text Box 2"/>
          <p:cNvSpPr txBox="1"/>
          <p:nvPr/>
        </p:nvSpPr>
        <p:spPr>
          <a:xfrm>
            <a:off x="678180" y="1247140"/>
            <a:ext cx="8831580" cy="5073650"/>
          </a:xfrm>
          <a:prstGeom prst="rect">
            <a:avLst/>
          </a:prstGeom>
        </p:spPr>
        <p:txBody>
          <a:bodyPr wrap="square">
            <a:noAutofit/>
          </a:bodyPr>
          <a:p>
            <a:pPr marL="0" indent="0" defTabSz="266700">
              <a:spcBef>
                <a:spcPct val="0"/>
              </a:spcBef>
              <a:spcAft>
                <a:spcPct val="0"/>
              </a:spcAft>
            </a:pPr>
            <a:r>
              <a:rPr sz="1600">
                <a:latin typeface="Trebuchet MS" panose="020B0603020202020204" charset="0"/>
                <a:ea typeface="Verdana" panose="020B0604030504040204"/>
                <a:cs typeface="Trebuchet MS" panose="020B0603020202020204" charset="0"/>
              </a:rPr>
              <a:t>У план појачаног васпитног рада установа обавезно укључује родитеље </a:t>
            </a:r>
            <a:r>
              <a:rPr lang="sr-Cyrl-RS" sz="1600">
                <a:latin typeface="Trebuchet MS" panose="020B0603020202020204" charset="0"/>
                <a:ea typeface="Verdana" panose="020B0604030504040204"/>
                <a:cs typeface="Trebuchet MS" panose="020B0603020202020204" charset="0"/>
              </a:rPr>
              <a:t>детета </a:t>
            </a:r>
            <a:r>
              <a:rPr sz="1600">
                <a:latin typeface="Trebuchet MS" panose="020B0603020202020204" charset="0"/>
                <a:ea typeface="Verdana" panose="020B0604030504040204"/>
                <a:cs typeface="Trebuchet MS" panose="020B0603020202020204" charset="0"/>
              </a:rPr>
              <a:t>и представнике спољашње мреже заштите ради који су укључени у пружање подршке </a:t>
            </a:r>
            <a:r>
              <a:rPr lang="sr-Cyrl-RS" sz="1600">
                <a:latin typeface="Trebuchet MS" panose="020B0603020202020204" charset="0"/>
                <a:ea typeface="Verdana" panose="020B0604030504040204"/>
                <a:cs typeface="Trebuchet MS" panose="020B0603020202020204" charset="0"/>
              </a:rPr>
              <a:t>детет</a:t>
            </a:r>
            <a:r>
              <a:rPr sz="1600">
                <a:latin typeface="Trebuchet MS" panose="020B0603020202020204" charset="0"/>
                <a:ea typeface="Verdana" panose="020B0604030504040204"/>
                <a:cs typeface="Trebuchet MS" panose="020B0603020202020204" charset="0"/>
              </a:rPr>
              <a:t>у и породици.</a:t>
            </a:r>
            <a:endParaRPr sz="1600">
              <a:latin typeface="Trebuchet MS" panose="020B0603020202020204" charset="0"/>
              <a:ea typeface="Verdana" panose="020B0604030504040204"/>
              <a:cs typeface="Trebuchet MS" panose="020B0603020202020204" charset="0"/>
            </a:endParaRPr>
          </a:p>
          <a:p>
            <a:pPr marL="0" indent="0" defTabSz="266700">
              <a:spcBef>
                <a:spcPct val="0"/>
              </a:spcBef>
              <a:spcAft>
                <a:spcPct val="0"/>
              </a:spcAft>
            </a:pPr>
            <a:endParaRPr sz="1600">
              <a:latin typeface="Trebuchet MS" panose="020B0603020202020204" charset="0"/>
              <a:ea typeface="Verdana" panose="020B0604030504040204"/>
              <a:cs typeface="Trebuchet MS" panose="020B0603020202020204" charset="0"/>
            </a:endParaRPr>
          </a:p>
          <a:p>
            <a:pPr marL="0" indent="0" defTabSz="266700">
              <a:spcBef>
                <a:spcPct val="0"/>
              </a:spcBef>
              <a:spcAft>
                <a:spcPct val="0"/>
              </a:spcAft>
            </a:pPr>
            <a:r>
              <a:rPr sz="1600">
                <a:latin typeface="Trebuchet MS" panose="020B0603020202020204" charset="0"/>
                <a:ea typeface="Verdana" panose="020B0604030504040204"/>
                <a:cs typeface="Trebuchet MS" panose="020B0603020202020204" charset="0"/>
              </a:rPr>
              <a:t>У ситуацији када родитељ не сарађује са установом, а долази до поновљеног насиља установа обавештава надлежни центар за социјални рад и примењује мере у складу са законом у односу на одговорност родитеља.</a:t>
            </a:r>
            <a:endParaRPr sz="1600">
              <a:latin typeface="Trebuchet MS" panose="020B0603020202020204" charset="0"/>
              <a:ea typeface="Verdana" panose="020B0604030504040204"/>
              <a:cs typeface="Trebuchet MS" panose="020B0603020202020204" charset="0"/>
            </a:endParaRPr>
          </a:p>
          <a:p>
            <a:pPr marL="0" indent="0" defTabSz="266700">
              <a:spcBef>
                <a:spcPct val="0"/>
              </a:spcBef>
              <a:spcAft>
                <a:spcPct val="0"/>
              </a:spcAft>
            </a:pPr>
            <a:r>
              <a:rPr sz="1600">
                <a:latin typeface="Trebuchet MS" panose="020B0603020202020204" charset="0"/>
                <a:ea typeface="Verdana" panose="020B0604030504040204"/>
                <a:cs typeface="Trebuchet MS" panose="020B0603020202020204" charset="0"/>
              </a:rPr>
              <a:t>Установа документује недостатак сарадње са родитељима и то кроз: евиденцију о позивима на састанак, евиденцију о реализацији и учешћу родитеља у плановима заштите и плановима појачаног васпитног рада за </a:t>
            </a:r>
            <a:r>
              <a:rPr lang="sr-Cyrl-RS" sz="1600">
                <a:latin typeface="Trebuchet MS" panose="020B0603020202020204" charset="0"/>
                <a:ea typeface="Verdana" panose="020B0604030504040204"/>
                <a:cs typeface="Trebuchet MS" panose="020B0603020202020204" charset="0"/>
              </a:rPr>
              <a:t>дете</a:t>
            </a:r>
            <a:r>
              <a:rPr sz="1600">
                <a:latin typeface="Trebuchet MS" panose="020B0603020202020204" charset="0"/>
                <a:ea typeface="Verdana" panose="020B0604030504040204"/>
                <a:cs typeface="Trebuchet MS" panose="020B0603020202020204" charset="0"/>
              </a:rPr>
              <a:t> и др.</a:t>
            </a:r>
            <a:endParaRPr sz="1600">
              <a:latin typeface="Trebuchet MS" panose="020B0603020202020204" charset="0"/>
              <a:ea typeface="Verdana" panose="020B0604030504040204"/>
              <a:cs typeface="Trebuchet MS" panose="020B0603020202020204" charset="0"/>
            </a:endParaRPr>
          </a:p>
          <a:p>
            <a:pPr marL="0" indent="0" defTabSz="266700">
              <a:spcBef>
                <a:spcPct val="0"/>
              </a:spcBef>
              <a:spcAft>
                <a:spcPct val="0"/>
              </a:spcAft>
            </a:pP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Када дете предшколског узраста испољава агресивно понашање које је део развојне фазе или последица сметње у развоју детета васпитач у сарадњи са тимом за заштиту планира мере подршке уз обавезно укључивање родитеља. Тим за заштиту процењује да ли је потребно укључивање других институција за подршку детету и породици (центра за социјални рад, здравствене службе и др.).</a:t>
            </a:r>
            <a:endParaRPr sz="1600">
              <a:latin typeface="Trebuchet MS" panose="020B0603020202020204" charset="0"/>
              <a:ea typeface="Verdana" panose="020B0604030504040204"/>
              <a:cs typeface="Trebuchet MS" panose="020B0603020202020204" charset="0"/>
            </a:endParaRPr>
          </a:p>
          <a:p>
            <a:pPr marL="0" indent="0" defTabSz="266700">
              <a:spcBef>
                <a:spcPct val="0"/>
              </a:spcBef>
              <a:spcAft>
                <a:spcPct val="0"/>
              </a:spcAft>
            </a:pPr>
            <a:endParaRPr sz="1600">
              <a:latin typeface="Verdana" panose="020B0604030504040204"/>
              <a:ea typeface="Verdana" panose="020B0604030504040204"/>
            </a:endParaRPr>
          </a:p>
          <a:p>
            <a:pPr marL="0" indent="0" defTabSz="266700">
              <a:spcBef>
                <a:spcPct val="0"/>
              </a:spcBef>
              <a:spcAft>
                <a:spcPct val="0"/>
              </a:spcAft>
            </a:pPr>
            <a:endParaRPr sz="1600">
              <a:latin typeface="Verdana" panose="020B0604030504040204"/>
              <a:ea typeface="Verdana" panose="020B0604030504040204"/>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a:t>Насиље и забрана насиља</a:t>
            </a:r>
            <a:endParaRPr lang="en-US" dirty="0"/>
          </a:p>
        </p:txBody>
      </p:sp>
      <p:sp>
        <p:nvSpPr>
          <p:cNvPr id="3" name="Content Placeholder 2"/>
          <p:cNvSpPr>
            <a:spLocks noGrp="1"/>
          </p:cNvSpPr>
          <p:nvPr>
            <p:ph idx="1"/>
          </p:nvPr>
        </p:nvSpPr>
        <p:spPr>
          <a:xfrm>
            <a:off x="677545" y="1360805"/>
            <a:ext cx="8596630" cy="5039995"/>
          </a:xfrm>
        </p:spPr>
        <p:txBody>
          <a:bodyPr>
            <a:normAutofit lnSpcReduction="10000"/>
          </a:bodyPr>
          <a:lstStyle/>
          <a:p>
            <a:pPr marL="0" marR="0" algn="just">
              <a:spcBef>
                <a:spcPts val="0"/>
              </a:spcBef>
              <a:spcAft>
                <a:spcPts val="0"/>
              </a:spcAft>
            </a:pPr>
            <a:r>
              <a:rPr lang="ru-RU" sz="2000" b="1" dirty="0">
                <a:latin typeface="+mj-lt"/>
                <a:cs typeface="+mj-lt"/>
              </a:rPr>
              <a:t>Н</a:t>
            </a:r>
            <a:r>
              <a:rPr lang="ru-RU" sz="2000" b="1" dirty="0">
                <a:effectLst/>
                <a:latin typeface="+mj-lt"/>
                <a:cs typeface="+mj-lt"/>
              </a:rPr>
              <a:t>асиље и злостављање </a:t>
            </a:r>
            <a:r>
              <a:rPr lang="ru-RU" sz="2000" dirty="0">
                <a:effectLst/>
                <a:latin typeface="+mj-lt"/>
                <a:cs typeface="+mj-lt"/>
              </a:rPr>
              <a:t>је сваки облик једанпут учињеног, односно понављаног вербалног или невербалног понашања које има за последицу стварно или потенцијално угрожавање здравља, развоја и достојанства личности детета или запосленог.</a:t>
            </a:r>
            <a:endParaRPr lang="ru-RU" sz="2000" dirty="0">
              <a:effectLst/>
              <a:latin typeface="+mj-lt"/>
              <a:cs typeface="+mj-lt"/>
            </a:endParaRPr>
          </a:p>
          <a:p>
            <a:pPr marL="0" marR="0" indent="0" algn="just">
              <a:spcBef>
                <a:spcPts val="0"/>
              </a:spcBef>
              <a:spcAft>
                <a:spcPts val="0"/>
              </a:spcAft>
              <a:buNone/>
            </a:pPr>
            <a:endParaRPr lang="ru-RU" sz="2000" dirty="0">
              <a:effectLst/>
              <a:latin typeface="+mj-lt"/>
              <a:cs typeface="+mj-lt"/>
            </a:endParaRPr>
          </a:p>
          <a:p>
            <a:pPr marL="0" marR="0" algn="just">
              <a:spcBef>
                <a:spcPts val="0"/>
              </a:spcBef>
              <a:spcAft>
                <a:spcPts val="0"/>
              </a:spcAft>
            </a:pPr>
            <a:r>
              <a:rPr lang="ru-RU" sz="2000" dirty="0">
                <a:effectLst/>
                <a:latin typeface="+mj-lt"/>
                <a:cs typeface="+mj-lt"/>
              </a:rPr>
              <a:t>Насиље и злостављање </a:t>
            </a:r>
            <a:r>
              <a:rPr lang="ru-RU" sz="2000" dirty="0" smtClean="0">
                <a:effectLst/>
                <a:latin typeface="+mj-lt"/>
                <a:cs typeface="+mj-lt"/>
              </a:rPr>
              <a:t> </a:t>
            </a:r>
            <a:r>
              <a:rPr lang="sr-Latn-RS" sz="2000" dirty="0">
                <a:latin typeface="+mj-lt"/>
                <a:cs typeface="+mj-lt"/>
              </a:rPr>
              <a:t>j</a:t>
            </a:r>
            <a:r>
              <a:rPr lang="ru-RU" sz="2000" dirty="0" smtClean="0">
                <a:effectLst/>
                <a:latin typeface="+mj-lt"/>
                <a:cs typeface="+mj-lt"/>
              </a:rPr>
              <a:t>е </a:t>
            </a:r>
            <a:r>
              <a:rPr lang="ru-RU" sz="2000" dirty="0">
                <a:effectLst/>
                <a:latin typeface="+mj-lt"/>
                <a:cs typeface="+mj-lt"/>
              </a:rPr>
              <a:t>насиље запосленог према детету, другом запосленом, родитељу, односно другом законском заступнику (у даљем тексту: родитељ); детета према другом детету или запосленом; родитеља према свом детету, другом детету, запосленом као и према трећем лицу.</a:t>
            </a:r>
            <a:endParaRPr lang="ru-RU" sz="2000" dirty="0">
              <a:effectLst/>
              <a:latin typeface="+mj-lt"/>
              <a:cs typeface="+mj-lt"/>
            </a:endParaRPr>
          </a:p>
          <a:p>
            <a:pPr marL="0" marR="0" indent="0" algn="just">
              <a:spcBef>
                <a:spcPts val="0"/>
              </a:spcBef>
              <a:spcAft>
                <a:spcPts val="0"/>
              </a:spcAft>
              <a:buNone/>
            </a:pPr>
            <a:endParaRPr lang="ru-RU" sz="2000" dirty="0">
              <a:effectLst/>
              <a:latin typeface="+mj-lt"/>
              <a:cs typeface="+mj-lt"/>
            </a:endParaRPr>
          </a:p>
          <a:p>
            <a:pPr algn="just"/>
            <a:r>
              <a:rPr lang="ru-RU" sz="2000" dirty="0">
                <a:effectLst/>
                <a:latin typeface="+mj-lt"/>
                <a:cs typeface="+mj-lt"/>
              </a:rPr>
              <a:t>Забрана насиља, злостављања и занемаривања у установи односи се на сваког – децу, запослене, родитеље, односно друге законске заступнике (у даљем тексту: родитељ) и трећа лица. Одредбе овог правилника које се односе на кризни догађај подразумевају ефикасно поступање установе у одговору на кризни догађај.</a:t>
            </a:r>
            <a:endParaRPr lang="ru-RU" sz="2000" dirty="0">
              <a:effectLst/>
              <a:latin typeface="+mj-lt"/>
              <a:cs typeface="+mj-lt"/>
            </a:endParaRPr>
          </a:p>
          <a:p>
            <a:endParaRPr lang="en-US" dirty="0">
              <a:latin typeface="+mj-lt"/>
              <a:cs typeface="+mj-l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77545" y="609600"/>
            <a:ext cx="8596630" cy="76200"/>
          </a:xfrm>
        </p:spPr>
        <p:txBody>
          <a:bodyPr/>
          <a:p>
            <a:endParaRPr lang="en-US"/>
          </a:p>
        </p:txBody>
      </p:sp>
      <p:sp>
        <p:nvSpPr>
          <p:cNvPr id="3" name="Text Box 2"/>
          <p:cNvSpPr txBox="1"/>
          <p:nvPr/>
        </p:nvSpPr>
        <p:spPr>
          <a:xfrm>
            <a:off x="434340" y="1178560"/>
            <a:ext cx="9204325" cy="5194300"/>
          </a:xfrm>
          <a:prstGeom prst="rect">
            <a:avLst/>
          </a:prstGeom>
        </p:spPr>
        <p:txBody>
          <a:bodyPr wrap="square">
            <a:noAutofit/>
          </a:bodyPr>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Када је </a:t>
            </a:r>
            <a:r>
              <a:rPr lang="sr-Latn-RS" sz="1600">
                <a:latin typeface="Trebuchet MS" panose="020B0603020202020204" charset="0"/>
                <a:ea typeface="Verdana" panose="020B0604030504040204"/>
                <a:cs typeface="Trebuchet MS" panose="020B0603020202020204" charset="0"/>
              </a:rPr>
              <a:t>dete</a:t>
            </a:r>
            <a:r>
              <a:rPr sz="1600">
                <a:latin typeface="Trebuchet MS" panose="020B0603020202020204" charset="0"/>
                <a:ea typeface="Verdana" panose="020B0604030504040204"/>
                <a:cs typeface="Trebuchet MS" panose="020B0603020202020204" charset="0"/>
              </a:rPr>
              <a:t> са сметњама у развоју и инвалидитетом учесник ситуације насиља неопходна је сарадња тима за заштиту и тима за инклузивно образовање у циљу израде плана појачаног васпитног рада. Имајући у виду здравствено стање </a:t>
            </a:r>
            <a:r>
              <a:rPr lang="sr-Latn-RS" sz="1600">
                <a:latin typeface="Trebuchet MS" panose="020B0603020202020204" charset="0"/>
                <a:ea typeface="Verdana" panose="020B0604030504040204"/>
                <a:cs typeface="Trebuchet MS" panose="020B0603020202020204" charset="0"/>
              </a:rPr>
              <a:t>deteta</a:t>
            </a:r>
            <a:r>
              <a:rPr sz="1600">
                <a:latin typeface="Trebuchet MS" panose="020B0603020202020204" charset="0"/>
                <a:ea typeface="Verdana" panose="020B0604030504040204"/>
                <a:cs typeface="Trebuchet MS" panose="020B0603020202020204" charset="0"/>
              </a:rPr>
              <a:t>, односно развојну сметњу, предузимају се даље мере и активности у сарадњи са родитељима и представницима из здравствене и социјалне заштите, у складу са проценом потреба за подршком.</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Када родитељ чини насиље, злостављање или занемаривање детета и када његово укључивање у поступак није у најбољем интересу детета установа обавезно укључује надлежни центар за социјални рад.</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Ако постоји сумња или сазнање о насиљу, злостављању и занемаривању детета и  у породици, директор без одлагања обавештава надлежно јавно тужилаштво, полицију и центар за социјални рад који предузимају даље мере у складу са законом.</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Уколико постоји сумња или сазнање да је </a:t>
            </a:r>
            <a:r>
              <a:rPr lang="sr-Cyrl-RS" sz="1600">
                <a:latin typeface="Trebuchet MS" panose="020B0603020202020204" charset="0"/>
                <a:ea typeface="Verdana" panose="020B0604030504040204"/>
                <a:cs typeface="Trebuchet MS" panose="020B0603020202020204" charset="0"/>
              </a:rPr>
              <a:t>дете</a:t>
            </a:r>
            <a:r>
              <a:rPr sz="1600">
                <a:latin typeface="Trebuchet MS" panose="020B0603020202020204" charset="0"/>
                <a:ea typeface="Verdana" panose="020B0604030504040204"/>
                <a:cs typeface="Trebuchet MS" panose="020B0603020202020204" charset="0"/>
              </a:rPr>
              <a:t> укључен</a:t>
            </a:r>
            <a:r>
              <a:rPr lang="sr-Cyrl-RS" sz="1600">
                <a:latin typeface="Trebuchet MS" panose="020B0603020202020204" charset="0"/>
                <a:ea typeface="Verdana" panose="020B0604030504040204"/>
                <a:cs typeface="Trebuchet MS" panose="020B0603020202020204" charset="0"/>
              </a:rPr>
              <a:t>о</a:t>
            </a:r>
            <a:r>
              <a:rPr sz="1600">
                <a:latin typeface="Trebuchet MS" panose="020B0603020202020204" charset="0"/>
                <a:ea typeface="Verdana" panose="020B0604030504040204"/>
                <a:cs typeface="Trebuchet MS" panose="020B0603020202020204" charset="0"/>
              </a:rPr>
              <a:t> у промовисање, заговарање и подржавање идеолошки мотивисаног насиља, односно у насилни екстремизам, директор  сазива тим за заштиту који разматра ситуацију и на основу прикупљених информација одлучује о даљем поступању унутар </a:t>
            </a:r>
            <a:r>
              <a:rPr lang="sr-Cyrl-RS" sz="1600">
                <a:latin typeface="Trebuchet MS" panose="020B0603020202020204" charset="0"/>
                <a:ea typeface="Verdana" panose="020B0604030504040204"/>
                <a:cs typeface="Trebuchet MS" panose="020B0603020202020204" charset="0"/>
              </a:rPr>
              <a:t>вртића</a:t>
            </a:r>
            <a:r>
              <a:rPr sz="1600">
                <a:latin typeface="Trebuchet MS" panose="020B0603020202020204" charset="0"/>
                <a:ea typeface="Verdana" panose="020B0604030504040204"/>
                <a:cs typeface="Trebuchet MS" panose="020B0603020202020204" charset="0"/>
              </a:rPr>
              <a:t> и обавештава родитеља и надлежно јавно тужилаштво.</a:t>
            </a:r>
            <a:endParaRPr sz="1600">
              <a:latin typeface="Trebuchet MS" panose="020B0603020202020204" charset="0"/>
              <a:ea typeface="Verdana" panose="020B0604030504040204"/>
              <a:cs typeface="Trebuchet MS" panose="020B060302020202020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77545" y="609600"/>
            <a:ext cx="8596630" cy="161290"/>
          </a:xfrm>
        </p:spPr>
        <p:txBody>
          <a:bodyPr>
            <a:normAutofit fontScale="90000"/>
          </a:bodyPr>
          <a:p>
            <a:endParaRPr lang="en-US"/>
          </a:p>
        </p:txBody>
      </p:sp>
      <p:sp>
        <p:nvSpPr>
          <p:cNvPr id="3" name="Text Box 2"/>
          <p:cNvSpPr txBox="1"/>
          <p:nvPr/>
        </p:nvSpPr>
        <p:spPr>
          <a:xfrm>
            <a:off x="414020" y="375285"/>
            <a:ext cx="9867900" cy="6482715"/>
          </a:xfrm>
          <a:prstGeom prst="rect">
            <a:avLst/>
          </a:prstGeom>
        </p:spPr>
        <p:txBody>
          <a:bodyPr>
            <a:noAutofit/>
          </a:bodyPr>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Уколико постоји сумња или сазнање да је дете, укључен у било који облик трговине људима, након примене листе индикатора за прелиминарну идентификацију  који су потенцијалне жртаве трговине, директор у складу са датим смерницама у листи индикатора, обавештава центар за заштиту жртава трговине људима, надлежни центар за социјални рад и надлежну организациону јединицу полиције.</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Увек када је запослени починилац насиља, злостављања и занемаривања према детету  у установи, директор предузима мере према запосленом, у складу са законом, а према детету  мере за заштиту и подршку (план заштите од насиља) на основу Правилника о протоколу. Када родитељ пријави директору непримерено понашање запосленог према његовом детету, директор поступа у складу са законом.</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Уколико постоји сумња да је починилац насиља, злостављања и занемаривања треће лице према детету, директор је обавезан да истовремено обавести родитеља детета које је изложено насиљу, злостављању и занемаривању, надлежни центар за социјални рад полицију и надлежно јавно тужилаштво.</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Када се насиље и злостављање дешава у установи између одраслих лица (запослени – запослени; запослени – родитељ; запослени, родитељ – треће лице), директор предузима мере, у складу са законом.</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У свим ситуацијама када се непосредно дешава насиље или постоји оправдан разлог да се сумња да ће доћи до насиља услед непредузимања хитних мера заштите, без обзира на узраст </a:t>
            </a:r>
            <a:r>
              <a:rPr lang="sr-Cyrl-RS" sz="1600">
                <a:latin typeface="Trebuchet MS" panose="020B0603020202020204" charset="0"/>
                <a:ea typeface="Verdana" panose="020B0604030504040204"/>
                <a:cs typeface="Trebuchet MS" panose="020B0603020202020204" charset="0"/>
              </a:rPr>
              <a:t>детеа</a:t>
            </a:r>
            <a:r>
              <a:rPr sz="1600">
                <a:latin typeface="Trebuchet MS" panose="020B0603020202020204" charset="0"/>
                <a:ea typeface="Verdana" panose="020B0604030504040204"/>
                <a:cs typeface="Trebuchet MS" panose="020B0603020202020204" charset="0"/>
              </a:rPr>
              <a:t> ситуације насиља, установа одмах обавештава полицију ради спречавања даљег вршења насиља и обезбеђивања помоћи и заштите.</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b="1">
                <a:latin typeface="Trebuchet MS" panose="020B0603020202020204" charset="0"/>
                <a:ea typeface="Verdana" panose="020B0604030504040204"/>
                <a:cs typeface="Trebuchet MS" panose="020B0603020202020204" charset="0"/>
              </a:rPr>
              <a:t>У поступку заштите дететаод насиља, злостављања и занемаривања установа је дужна да: поступак води ефикасно и економично; обезбеди заштиту и поверљивост података до којих дође пре и у току поступка; да дете</a:t>
            </a:r>
            <a:r>
              <a:rPr lang="sr-Cyrl-RS" sz="1600" b="1">
                <a:latin typeface="Trebuchet MS" panose="020B0603020202020204" charset="0"/>
                <a:ea typeface="Verdana" panose="020B0604030504040204"/>
                <a:cs typeface="Trebuchet MS" panose="020B0603020202020204" charset="0"/>
              </a:rPr>
              <a:t> </a:t>
            </a:r>
            <a:r>
              <a:rPr sz="1600" b="1">
                <a:latin typeface="Trebuchet MS" panose="020B0603020202020204" charset="0"/>
                <a:ea typeface="Verdana" panose="020B0604030504040204"/>
                <a:cs typeface="Trebuchet MS" panose="020B0603020202020204" charset="0"/>
              </a:rPr>
              <a:t>не излаже поновном и непотребном давању изјава.</a:t>
            </a:r>
            <a:endParaRPr sz="1600" b="1">
              <a:latin typeface="Trebuchet MS" panose="020B0603020202020204" charset="0"/>
              <a:ea typeface="Verdana" panose="020B0604030504040204"/>
              <a:cs typeface="Trebuchet MS" panose="020B060302020202020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77545" y="303530"/>
            <a:ext cx="8902700" cy="549275"/>
          </a:xfrm>
        </p:spPr>
        <p:txBody>
          <a:bodyPr/>
          <a:p>
            <a:r>
              <a:rPr lang="en-US" altLang="en-US" sz="2400"/>
              <a:t>Заштита запослених</a:t>
            </a:r>
            <a:endParaRPr lang="en-US" altLang="en-US" sz="2400"/>
          </a:p>
        </p:txBody>
      </p:sp>
      <p:sp>
        <p:nvSpPr>
          <p:cNvPr id="3" name="Text Box 2"/>
          <p:cNvSpPr txBox="1"/>
          <p:nvPr/>
        </p:nvSpPr>
        <p:spPr>
          <a:xfrm>
            <a:off x="361315" y="981710"/>
            <a:ext cx="9354185" cy="5582920"/>
          </a:xfrm>
          <a:prstGeom prst="rect">
            <a:avLst/>
          </a:prstGeom>
        </p:spPr>
        <p:txBody>
          <a:bodyPr>
            <a:noAutofit/>
          </a:bodyPr>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Установа је дужна да поступа увек када постоји сумња или сазнање да запослени трпи насиље од стране </a:t>
            </a:r>
            <a:r>
              <a:rPr lang="sr-Cyrl-RS" sz="1600">
                <a:latin typeface="Trebuchet MS" panose="020B0603020202020204" charset="0"/>
                <a:ea typeface="Verdana" panose="020B0604030504040204"/>
                <a:cs typeface="Trebuchet MS" panose="020B0603020202020204" charset="0"/>
              </a:rPr>
              <a:t>детета</a:t>
            </a:r>
            <a:r>
              <a:rPr sz="1600">
                <a:latin typeface="Trebuchet MS" panose="020B0603020202020204" charset="0"/>
                <a:ea typeface="Verdana" panose="020B0604030504040204"/>
                <a:cs typeface="Trebuchet MS" panose="020B0603020202020204" charset="0"/>
              </a:rPr>
              <a:t>, родитеља или трећег лица у установи или за време организовања активности установе.</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Процењивање насиља, злостављања и занемаривања по нивоима не односи се на запослене, већ само на вршњачко насиље. </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Када је </a:t>
            </a:r>
            <a:r>
              <a:rPr lang="sr-Cyrl-RS" sz="1600">
                <a:latin typeface="Trebuchet MS" panose="020B0603020202020204" charset="0"/>
                <a:ea typeface="Verdana" panose="020B0604030504040204"/>
                <a:cs typeface="Trebuchet MS" panose="020B0603020202020204" charset="0"/>
              </a:rPr>
              <a:t>дете</a:t>
            </a:r>
            <a:r>
              <a:rPr sz="1600">
                <a:latin typeface="Trebuchet MS" panose="020B0603020202020204" charset="0"/>
                <a:ea typeface="Verdana" panose="020B0604030504040204"/>
                <a:cs typeface="Trebuchet MS" panose="020B0603020202020204" charset="0"/>
              </a:rPr>
              <a:t> са сметњама у развоју и инвалидитетом починилац насиља према запосленом, неопходно је да директор у сарадњи са тимом за заштиту и тимом за инклузивно образовање утврди да ли је испољено (агресивно) понашање</a:t>
            </a:r>
            <a:r>
              <a:rPr lang="sr-Cyrl-RS" sz="1600">
                <a:latin typeface="Trebuchet MS" panose="020B0603020202020204" charset="0"/>
                <a:ea typeface="Verdana" panose="020B0604030504040204"/>
                <a:cs typeface="Trebuchet MS" panose="020B0603020202020204" charset="0"/>
              </a:rPr>
              <a:t> детета</a:t>
            </a:r>
            <a:r>
              <a:rPr sz="1600">
                <a:latin typeface="Trebuchet MS" panose="020B0603020202020204" charset="0"/>
                <a:ea typeface="Verdana" panose="020B0604030504040204"/>
                <a:cs typeface="Trebuchet MS" panose="020B0603020202020204" charset="0"/>
              </a:rPr>
              <a:t> последица здравственог стања, односно развојне сметње и у складу са тим се предузимају даље мере и активности, односно процењују кога је потребно укључити од спољашње мреже заштите (стручњаци из здравственог система, социјалне заштите и др.).</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Када је родитељ или треће лице починилац насиља према запосленом или запослени према запосленом, директор је дужан да таква сазнања пријави полицији и надлежном јавном тужилаштву, а када је родитељ починилац насиља да обавести и надлежни центар за социјални рад, у року прописаним Законом.</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Уколико установа има сазнање да родитељ или треће лице на друштвеним мрежама омаловажава, вређа, прети или позива на насиље према запосленом, а у вези са професионалном улогом запосленог, установа је дужна да о томе обавести надлежно јавно тужилаштво, у року прописаном Законом.</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Када запослени изврши насиље над запосленим директор поступа у складу са законом.</a:t>
            </a:r>
            <a:endParaRPr sz="1600">
              <a:latin typeface="Trebuchet MS" panose="020B0603020202020204" charset="0"/>
              <a:ea typeface="Verdana" panose="020B0604030504040204"/>
              <a:cs typeface="Trebuchet MS" panose="020B060302020202020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77545" y="122555"/>
            <a:ext cx="8596630" cy="424815"/>
          </a:xfrm>
        </p:spPr>
        <p:txBody>
          <a:bodyPr>
            <a:normAutofit fontScale="90000"/>
          </a:bodyPr>
          <a:p>
            <a:r>
              <a:rPr lang="en-US" altLang="en-US" sz="2400"/>
              <a:t>Редослед поступања</a:t>
            </a:r>
            <a:endParaRPr lang="en-US" altLang="en-US" sz="2400"/>
          </a:p>
        </p:txBody>
      </p:sp>
      <p:sp>
        <p:nvSpPr>
          <p:cNvPr id="5" name="Text Box 4"/>
          <p:cNvSpPr txBox="1"/>
          <p:nvPr/>
        </p:nvSpPr>
        <p:spPr>
          <a:xfrm>
            <a:off x="121920" y="424180"/>
            <a:ext cx="10650220" cy="6346190"/>
          </a:xfrm>
          <a:prstGeom prst="rect">
            <a:avLst/>
          </a:prstGeom>
        </p:spPr>
        <p:txBody>
          <a:bodyPr>
            <a:noAutofit/>
          </a:bodyPr>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1)</a:t>
            </a:r>
            <a:r>
              <a:rPr sz="1600" b="1">
                <a:latin typeface="Trebuchet MS" panose="020B0603020202020204" charset="0"/>
                <a:ea typeface="Verdana" panose="020B0604030504040204"/>
                <a:cs typeface="Trebuchet MS" panose="020B0603020202020204" charset="0"/>
              </a:rPr>
              <a:t> Проверавање сумње или откривање насиља, злостављања и занемаривања </a:t>
            </a:r>
            <a:r>
              <a:rPr sz="1600">
                <a:latin typeface="Trebuchet MS" panose="020B0603020202020204" charset="0"/>
                <a:ea typeface="Verdana" panose="020B0604030504040204"/>
                <a:cs typeface="Trebuchet MS" panose="020B0603020202020204" charset="0"/>
              </a:rPr>
              <a:t>обавља се прикупљањем информација – директно или индиректно.</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lang="en-US" altLang="en-US" sz="1600">
                <a:latin typeface="Trebuchet MS" panose="020B0603020202020204" charset="0"/>
                <a:ea typeface="Verdana" panose="020B0604030504040204"/>
                <a:cs typeface="Trebuchet MS" panose="020B0603020202020204" charset="0"/>
                <a:sym typeface="+mn-ea"/>
              </a:rPr>
              <a:t>2) </a:t>
            </a:r>
            <a:r>
              <a:rPr lang="en-US" altLang="en-US" sz="1600" b="1">
                <a:latin typeface="Trebuchet MS" panose="020B0603020202020204" charset="0"/>
                <a:ea typeface="Verdana" panose="020B0604030504040204"/>
                <a:cs typeface="Trebuchet MS" panose="020B0603020202020204" charset="0"/>
                <a:sym typeface="+mn-ea"/>
              </a:rPr>
              <a:t>Заустављање</a:t>
            </a:r>
            <a:r>
              <a:rPr lang="en-US" altLang="en-US" sz="1600">
                <a:latin typeface="Trebuchet MS" panose="020B0603020202020204" charset="0"/>
                <a:ea typeface="Verdana" panose="020B0604030504040204"/>
                <a:cs typeface="Trebuchet MS" panose="020B0603020202020204" charset="0"/>
                <a:sym typeface="+mn-ea"/>
              </a:rPr>
              <a:t> насиља и злостављања и смиривање учесник</a:t>
            </a:r>
            <a:r>
              <a:rPr lang="sr-Cyrl-RS" altLang="en-US" sz="1600">
                <a:latin typeface="Trebuchet MS" panose="020B0603020202020204" charset="0"/>
                <a:ea typeface="Verdana" panose="020B0604030504040204"/>
                <a:cs typeface="Trebuchet MS" panose="020B0603020202020204" charset="0"/>
                <a:sym typeface="+mn-ea"/>
              </a:rPr>
              <a:t>а </a:t>
            </a:r>
            <a:r>
              <a:rPr lang="en-US" altLang="en-US" sz="1600">
                <a:latin typeface="Trebuchet MS" panose="020B0603020202020204" charset="0"/>
                <a:ea typeface="Verdana" panose="020B0604030504040204"/>
                <a:cs typeface="Trebuchet MS" panose="020B0603020202020204" charset="0"/>
              </a:rPr>
              <a:t>да одлучно прекине све активности, раздвоји и смири учеснике у акту насиља. У случају да запослени процени да је сукоб високо ризичан и да не може сам да га заустави, одмах ће тражити помоћ.</a:t>
            </a:r>
            <a:endParaRPr lang="en-US" altLang="en-US"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lang="en-US" altLang="en-US" sz="1600">
                <a:latin typeface="Trebuchet MS" panose="020B0603020202020204" charset="0"/>
                <a:ea typeface="Verdana" panose="020B0604030504040204"/>
                <a:cs typeface="Trebuchet MS" panose="020B0603020202020204" charset="0"/>
              </a:rPr>
              <a:t>3) </a:t>
            </a:r>
            <a:r>
              <a:rPr lang="en-US" altLang="en-US" sz="1600" b="1">
                <a:latin typeface="Trebuchet MS" panose="020B0603020202020204" charset="0"/>
                <a:ea typeface="Verdana" panose="020B0604030504040204"/>
                <a:cs typeface="Trebuchet MS" panose="020B0603020202020204" charset="0"/>
              </a:rPr>
              <a:t>Обавештавање родитеља и предузимање хитних акција</a:t>
            </a:r>
            <a:r>
              <a:rPr lang="en-US" altLang="en-US" sz="1600">
                <a:latin typeface="Trebuchet MS" panose="020B0603020202020204" charset="0"/>
                <a:ea typeface="Verdana" panose="020B0604030504040204"/>
                <a:cs typeface="Trebuchet MS" panose="020B0603020202020204" charset="0"/>
              </a:rPr>
              <a:t> по потреби (пружање прве помоћи, обезбеђивање лекарске помоћи, обавештавање полиције и центра за социјални рад) обавља се одмах након заустављања насиља и злостављања</a:t>
            </a:r>
            <a:endParaRPr lang="en-US" altLang="en-US"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lang="en-US" altLang="en-US" sz="1600">
                <a:latin typeface="Trebuchet MS" panose="020B0603020202020204" charset="0"/>
                <a:ea typeface="Verdana" panose="020B0604030504040204"/>
                <a:cs typeface="Trebuchet MS" panose="020B0603020202020204" charset="0"/>
              </a:rPr>
              <a:t>4) </a:t>
            </a:r>
            <a:r>
              <a:rPr lang="en-US" altLang="en-US" sz="1600" b="1">
                <a:latin typeface="Trebuchet MS" panose="020B0603020202020204" charset="0"/>
                <a:ea typeface="Verdana" panose="020B0604030504040204"/>
                <a:cs typeface="Trebuchet MS" panose="020B0603020202020204" charset="0"/>
              </a:rPr>
              <a:t>Консултације у установи</a:t>
            </a:r>
            <a:r>
              <a:rPr lang="en-US" altLang="en-US" sz="1600">
                <a:latin typeface="Trebuchet MS" panose="020B0603020202020204" charset="0"/>
                <a:ea typeface="Verdana" panose="020B0604030504040204"/>
                <a:cs typeface="Trebuchet MS" panose="020B0603020202020204" charset="0"/>
              </a:rPr>
              <a:t> се врше ради: разјашњавања околности, анализирања чињеница на што објективнији начин, процене нивоа насиља и злостављања, нивоа ризика и предузимања одговарајућих мера и активности, избегавања конфузије и спречавања некоординисане акције, односно ради успостављања и развијања усклађеног, уједначеног и ефикасног поступања. У консултације у установи укључују се: васпитач, психолог, педагог, тим за заштиту, директор</a:t>
            </a:r>
            <a:r>
              <a:rPr lang="sr-Cyrl-RS" altLang="en-US" sz="1600">
                <a:latin typeface="Trebuchet MS" panose="020B0603020202020204" charset="0"/>
                <a:ea typeface="Verdana" panose="020B0604030504040204"/>
                <a:cs typeface="Trebuchet MS" panose="020B0603020202020204" charset="0"/>
              </a:rPr>
              <a:t> </a:t>
            </a:r>
            <a:r>
              <a:rPr lang="en-US" altLang="en-US" sz="1600">
                <a:latin typeface="Trebuchet MS" panose="020B0603020202020204" charset="0"/>
                <a:ea typeface="Verdana" panose="020B0604030504040204"/>
                <a:cs typeface="Trebuchet MS" panose="020B0603020202020204" charset="0"/>
              </a:rPr>
              <a:t>.</a:t>
            </a:r>
            <a:endParaRPr lang="en-US" altLang="en-US"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lang="en-US" altLang="en-US" sz="1600">
                <a:latin typeface="Trebuchet MS" panose="020B0603020202020204" charset="0"/>
                <a:ea typeface="Verdana" panose="020B0604030504040204"/>
                <a:cs typeface="Trebuchet MS" panose="020B0603020202020204" charset="0"/>
              </a:rPr>
              <a:t>Уколико у току консултација у установи директор и тим за заштиту, услед сложених околности не могу са сигурношћу да процене ниво насиља, злостављања и занемаривања, као и да одреде мере и активности, у консултације укључују надлежне органе и друге организације и службе: министарство надлежно за послове образовања и васпитања (у даљем тексту: Министарство) – надлежну школску управу, центар за социјални рад, полицију, правосудне органе, здравствену службу</a:t>
            </a:r>
            <a:r>
              <a:rPr lang="sr-Cyrl-RS" altLang="en-US" sz="1600">
                <a:latin typeface="Trebuchet MS" panose="020B0603020202020204" charset="0"/>
                <a:ea typeface="Verdana" panose="020B0604030504040204"/>
                <a:cs typeface="Trebuchet MS" panose="020B0603020202020204" charset="0"/>
              </a:rPr>
              <a:t>.</a:t>
            </a:r>
            <a:endParaRPr lang="sr-Cyrl-RS" altLang="en-US"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b="1">
                <a:latin typeface="Trebuchet MS" panose="020B0603020202020204" charset="0"/>
                <a:ea typeface="Verdana" panose="020B0604030504040204"/>
                <a:cs typeface="Trebuchet MS" panose="020B0603020202020204" charset="0"/>
                <a:sym typeface="+mn-ea"/>
              </a:rPr>
              <a:t>5) Мере и активности</a:t>
            </a:r>
            <a:r>
              <a:rPr sz="1600">
                <a:latin typeface="Trebuchet MS" panose="020B0603020202020204" charset="0"/>
                <a:ea typeface="Verdana" panose="020B0604030504040204"/>
                <a:cs typeface="Trebuchet MS" panose="020B0603020202020204" charset="0"/>
                <a:sym typeface="+mn-ea"/>
              </a:rPr>
              <a:t> предузимају се за све облике и нивое насиља и злостављања. </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lang="en-US" altLang="en-US" sz="1600" b="1">
                <a:latin typeface="Trebuchet MS" panose="020B0603020202020204" charset="0"/>
                <a:ea typeface="Verdana" panose="020B0604030504040204"/>
                <a:cs typeface="Trebuchet MS" panose="020B0603020202020204" charset="0"/>
                <a:sym typeface="+mn-ea"/>
              </a:rPr>
              <a:t>6) Ефекте предузетих мера и активности прати установа</a:t>
            </a:r>
            <a:r>
              <a:rPr lang="en-US" altLang="en-US" sz="1600">
                <a:latin typeface="Trebuchet MS" panose="020B0603020202020204" charset="0"/>
                <a:ea typeface="Verdana" panose="020B0604030504040204"/>
                <a:cs typeface="Trebuchet MS" panose="020B0603020202020204" charset="0"/>
                <a:sym typeface="+mn-ea"/>
              </a:rPr>
              <a:t> ( васпитач, тим за заштиту, психолог и педагог) ради провере успешности, даљег планирања заштите и других активности установе. Установа прати понашање детета које је трпело и које је извршило насиље и злостављање, али и деце  који су индиректно били укључени (сведоци).</a:t>
            </a:r>
            <a:endParaRPr lang="en-US" altLang="en-US"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lang="en-US" altLang="en-US" sz="1600">
                <a:latin typeface="Trebuchet MS" panose="020B0603020202020204" charset="0"/>
                <a:ea typeface="Verdana" panose="020B0604030504040204"/>
                <a:cs typeface="Trebuchet MS" panose="020B0603020202020204" charset="0"/>
                <a:sym typeface="+mn-ea"/>
              </a:rPr>
              <a:t>Установа прати и укљученост родитеља и других надлежних органа, организација и служби. Ефекте предузетих мера прате и надлежне службе Министарства.</a:t>
            </a:r>
            <a:endParaRPr lang="sr-Cyrl-RS" altLang="en-US"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endParaRPr lang="sr-Cyrl-RS" altLang="en-US" sz="1600">
              <a:latin typeface="Verdana" panose="020B0604030504040204"/>
              <a:ea typeface="Verdana" panose="020B0604030504040204"/>
            </a:endParaRPr>
          </a:p>
          <a:p>
            <a:pPr marL="0" indent="0" algn="just" defTabSz="266700">
              <a:spcBef>
                <a:spcPct val="0"/>
              </a:spcBef>
              <a:spcAft>
                <a:spcPct val="0"/>
              </a:spcAft>
            </a:pPr>
            <a:endParaRPr lang="sr-Cyrl-RS" altLang="en-US" sz="1600">
              <a:latin typeface="Verdana" panose="020B0604030504040204"/>
              <a:ea typeface="Verdana" panose="020B0604030504040204"/>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77545" y="275590"/>
            <a:ext cx="8596630" cy="548005"/>
          </a:xfrm>
        </p:spPr>
        <p:txBody>
          <a:bodyPr>
            <a:normAutofit/>
          </a:bodyPr>
          <a:p>
            <a:r>
              <a:rPr lang="en-US" altLang="en-US" sz="2400"/>
              <a:t> ПОСТУПАЊЕ УСТАНОВЕ У ОДГОВОРУ НА КРИЗНИ ДОГАЂАЈ</a:t>
            </a:r>
            <a:endParaRPr lang="en-US" altLang="en-US" sz="2400"/>
          </a:p>
        </p:txBody>
      </p:sp>
      <p:sp>
        <p:nvSpPr>
          <p:cNvPr id="5" name="Text Box 4"/>
          <p:cNvSpPr txBox="1"/>
          <p:nvPr/>
        </p:nvSpPr>
        <p:spPr>
          <a:xfrm>
            <a:off x="287655" y="824230"/>
            <a:ext cx="8985885" cy="5893435"/>
          </a:xfrm>
          <a:prstGeom prst="rect">
            <a:avLst/>
          </a:prstGeom>
        </p:spPr>
        <p:txBody>
          <a:bodyPr>
            <a:noAutofit/>
          </a:bodyPr>
          <a:p>
            <a:pPr marL="0" indent="0" algn="just" defTabSz="266700">
              <a:spcBef>
                <a:spcPct val="0"/>
              </a:spcBef>
              <a:spcAft>
                <a:spcPct val="0"/>
              </a:spcAft>
            </a:pPr>
            <a:r>
              <a:rPr lang="sr-Cyrl-RS" altLang="en-US" sz="1600">
                <a:latin typeface="Trebuchet MS" panose="020B0603020202020204" charset="0"/>
                <a:ea typeface="Verdana" panose="020B0604030504040204"/>
                <a:cs typeface="Trebuchet MS" panose="020B0603020202020204" charset="0"/>
              </a:rPr>
              <a:t>Поступање Установе </a:t>
            </a:r>
            <a:r>
              <a:rPr lang="en-US" altLang="en-US" sz="1600">
                <a:latin typeface="Trebuchet MS" panose="020B0603020202020204" charset="0"/>
                <a:ea typeface="Verdana" panose="020B0604030504040204"/>
                <a:cs typeface="Trebuchet MS" panose="020B0603020202020204" charset="0"/>
              </a:rPr>
              <a:t>је уређивање и </a:t>
            </a:r>
            <a:r>
              <a:rPr lang="en-US" altLang="en-US" sz="1600" b="1">
                <a:latin typeface="Trebuchet MS" panose="020B0603020202020204" charset="0"/>
                <a:ea typeface="Verdana" panose="020B0604030504040204"/>
                <a:cs typeface="Trebuchet MS" panose="020B0603020202020204" charset="0"/>
              </a:rPr>
              <a:t>начин поступања</a:t>
            </a:r>
            <a:r>
              <a:rPr lang="en-US" altLang="en-US" sz="1600">
                <a:latin typeface="Trebuchet MS" panose="020B0603020202020204" charset="0"/>
                <a:ea typeface="Verdana" panose="020B0604030504040204"/>
                <a:cs typeface="Trebuchet MS" panose="020B0603020202020204" charset="0"/>
              </a:rPr>
              <a:t> у реаговању на кризни догађај, јачање отпорности установа, обезбеђивање ефикасне реакције у пружању заштите деци и запосленима који су били изложени кризном догађају на индиректан или директан начин, као и начина и активности  установе за повратак у редован начин рада.</a:t>
            </a:r>
            <a:endParaRPr lang="en-US" altLang="en-US"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endParaRPr lang="en-US" altLang="en-US"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lang="en-US" altLang="en-US" sz="1600">
                <a:latin typeface="Trebuchet MS" panose="020B0603020202020204" charset="0"/>
                <a:ea typeface="Verdana" panose="020B0604030504040204"/>
                <a:cs typeface="Trebuchet MS" panose="020B0603020202020204" charset="0"/>
              </a:rPr>
              <a:t>Ј</a:t>
            </a:r>
            <a:r>
              <a:rPr lang="en-US" altLang="en-US" sz="1600" b="1">
                <a:latin typeface="Trebuchet MS" panose="020B0603020202020204" charset="0"/>
                <a:ea typeface="Verdana" panose="020B0604030504040204"/>
                <a:cs typeface="Trebuchet MS" panose="020B0603020202020204" charset="0"/>
              </a:rPr>
              <a:t>ачање отпорности установ</a:t>
            </a:r>
            <a:r>
              <a:rPr lang="en-US" altLang="en-US" sz="1600">
                <a:latin typeface="Trebuchet MS" panose="020B0603020202020204" charset="0"/>
                <a:ea typeface="Verdana" panose="020B0604030504040204"/>
                <a:cs typeface="Trebuchet MS" panose="020B0603020202020204" charset="0"/>
              </a:rPr>
              <a:t>а за ефикасно реаговање на кризне догађаје</a:t>
            </a:r>
            <a:r>
              <a:rPr lang="sr-Cyrl-RS" altLang="en-US" sz="1600">
                <a:latin typeface="Trebuchet MS" panose="020B0603020202020204" charset="0"/>
                <a:ea typeface="Verdana" panose="020B0604030504040204"/>
                <a:cs typeface="Trebuchet MS" panose="020B0603020202020204" charset="0"/>
              </a:rPr>
              <a:t> значи да је </a:t>
            </a:r>
            <a:r>
              <a:rPr lang="en-US" altLang="en-US" sz="1600">
                <a:latin typeface="Trebuchet MS" panose="020B0603020202020204" charset="0"/>
                <a:ea typeface="Verdana" panose="020B0604030504040204"/>
                <a:cs typeface="Trebuchet MS" panose="020B0603020202020204" charset="0"/>
              </a:rPr>
              <a:t>Установа у обавези да континуирано унапређује процедуре поступања ради ефикасног деловања у сврху отклањања или свођења на минимум последица које је кризни догађај изазвао по организацију рада и функционисање установе, као и по физичко и ментално здравље појединца. </a:t>
            </a:r>
            <a:endParaRPr lang="en-US" altLang="en-US"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endParaRPr lang="en-US" altLang="en-US"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endParaRPr lang="en-US" altLang="en-US"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lang="en-US" altLang="en-US" sz="1600">
                <a:latin typeface="Trebuchet MS" panose="020B0603020202020204" charset="0"/>
                <a:ea typeface="Verdana" panose="020B0604030504040204"/>
                <a:cs typeface="Trebuchet MS" panose="020B0603020202020204" charset="0"/>
                <a:sym typeface="+mn-ea"/>
              </a:rPr>
              <a:t>Установа формира тим за кризне догађаје у оквиру тима за заштиту од дискриминације, насиља, злостављања и занемаривања, као његов обавезни део</a:t>
            </a:r>
            <a:r>
              <a:rPr lang="sr-Cyrl-RS" altLang="en-US" sz="1600">
                <a:latin typeface="Trebuchet MS" panose="020B0603020202020204" charset="0"/>
                <a:ea typeface="Verdana" panose="020B0604030504040204"/>
                <a:cs typeface="Trebuchet MS" panose="020B0603020202020204" charset="0"/>
                <a:sym typeface="+mn-ea"/>
              </a:rPr>
              <a:t> а </a:t>
            </a:r>
            <a:r>
              <a:rPr lang="en-US" altLang="en-US" sz="1600">
                <a:latin typeface="Trebuchet MS" panose="020B0603020202020204" charset="0"/>
                <a:ea typeface="Verdana" panose="020B0604030504040204"/>
                <a:cs typeface="Trebuchet MS" panose="020B0603020202020204" charset="0"/>
                <a:sym typeface="+mn-ea"/>
              </a:rPr>
              <a:t> формира се у циљу ефикасног поступања установе у кризним догађајима.</a:t>
            </a:r>
            <a:endParaRPr lang="en-US" altLang="en-US" sz="1600">
              <a:latin typeface="Trebuchet MS" panose="020B0603020202020204" charset="0"/>
              <a:ea typeface="Verdana" panose="020B0604030504040204"/>
              <a:cs typeface="Trebuchet MS" panose="020B0603020202020204" charset="0"/>
              <a:sym typeface="+mn-ea"/>
            </a:endParaRPr>
          </a:p>
          <a:p>
            <a:pPr marL="0" indent="0" algn="just" defTabSz="266700">
              <a:spcBef>
                <a:spcPct val="0"/>
              </a:spcBef>
              <a:spcAft>
                <a:spcPct val="0"/>
              </a:spcAft>
            </a:pPr>
            <a:endParaRPr lang="en-US" altLang="en-US" sz="1600">
              <a:latin typeface="Trebuchet MS" panose="020B0603020202020204" charset="0"/>
              <a:ea typeface="Verdana" panose="020B0604030504040204"/>
              <a:cs typeface="Trebuchet MS" panose="020B0603020202020204" charset="0"/>
              <a:sym typeface="+mn-ea"/>
            </a:endParaRPr>
          </a:p>
          <a:p>
            <a:pPr marL="0" indent="0" algn="just" defTabSz="266700">
              <a:spcBef>
                <a:spcPct val="0"/>
              </a:spcBef>
              <a:spcAft>
                <a:spcPct val="0"/>
              </a:spcAft>
            </a:pPr>
            <a:r>
              <a:rPr lang="en-US" altLang="en-US" sz="1600">
                <a:latin typeface="Trebuchet MS" panose="020B0603020202020204" charset="0"/>
                <a:ea typeface="Verdana" panose="020B0604030504040204"/>
                <a:cs typeface="Trebuchet MS" panose="020B0603020202020204" charset="0"/>
                <a:sym typeface="+mn-ea"/>
              </a:rPr>
              <a:t> Програм </a:t>
            </a:r>
            <a:r>
              <a:rPr lang="sr-Cyrl-RS" altLang="en-US" sz="1600">
                <a:latin typeface="Trebuchet MS" panose="020B0603020202020204" charset="0"/>
                <a:ea typeface="Verdana" panose="020B0604030504040204"/>
                <a:cs typeface="Trebuchet MS" panose="020B0603020202020204" charset="0"/>
                <a:sym typeface="+mn-ea"/>
              </a:rPr>
              <a:t>се</a:t>
            </a:r>
            <a:r>
              <a:rPr lang="en-US" altLang="en-US" sz="1600">
                <a:latin typeface="Trebuchet MS" panose="020B0603020202020204" charset="0"/>
                <a:ea typeface="Verdana" panose="020B0604030504040204"/>
                <a:cs typeface="Trebuchet MS" panose="020B0603020202020204" charset="0"/>
                <a:sym typeface="+mn-ea"/>
              </a:rPr>
              <a:t> израђује  као обавезни и саставни део програма заштите од дискриминације, насиља, злостављања и занемаривања, а који је саставни део</a:t>
            </a:r>
            <a:r>
              <a:rPr lang="sr-Cyrl-RS" altLang="en-US" sz="1600">
                <a:latin typeface="Trebuchet MS" panose="020B0603020202020204" charset="0"/>
                <a:ea typeface="Verdana" panose="020B0604030504040204"/>
                <a:cs typeface="Trebuchet MS" panose="020B0603020202020204" charset="0"/>
                <a:sym typeface="+mn-ea"/>
              </a:rPr>
              <a:t> годишњег,</a:t>
            </a:r>
            <a:r>
              <a:rPr lang="en-US" altLang="en-US" sz="1600">
                <a:latin typeface="Trebuchet MS" panose="020B0603020202020204" charset="0"/>
                <a:ea typeface="Verdana" panose="020B0604030504040204"/>
                <a:cs typeface="Trebuchet MS" panose="020B0603020202020204" charset="0"/>
                <a:sym typeface="+mn-ea"/>
              </a:rPr>
              <a:t> односно предшколског</a:t>
            </a:r>
            <a:r>
              <a:rPr lang="sr-Cyrl-RS" altLang="en-US" sz="1600">
                <a:latin typeface="Trebuchet MS" panose="020B0603020202020204" charset="0"/>
                <a:ea typeface="Verdana" panose="020B0604030504040204"/>
                <a:cs typeface="Trebuchet MS" panose="020B0603020202020204" charset="0"/>
                <a:sym typeface="+mn-ea"/>
              </a:rPr>
              <a:t> програма</a:t>
            </a:r>
            <a:r>
              <a:rPr lang="en-US" altLang="en-US" sz="1600">
                <a:latin typeface="Trebuchet MS" panose="020B0603020202020204" charset="0"/>
                <a:ea typeface="Verdana" panose="020B0604030504040204"/>
                <a:cs typeface="Trebuchet MS" panose="020B0603020202020204" charset="0"/>
                <a:sym typeface="+mn-ea"/>
              </a:rPr>
              <a:t>. </a:t>
            </a:r>
            <a:endParaRPr lang="en-US" altLang="en-US"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endParaRPr lang="en-US" altLang="en-US" sz="1600">
              <a:latin typeface="Trebuchet MS" panose="020B0603020202020204" charset="0"/>
              <a:ea typeface="Verdana" panose="020B0604030504040204"/>
              <a:cs typeface="Trebuchet MS" panose="020B060302020202020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77545" y="256540"/>
            <a:ext cx="8596630" cy="124460"/>
          </a:xfrm>
        </p:spPr>
        <p:txBody>
          <a:bodyPr>
            <a:normAutofit fontScale="90000"/>
          </a:bodyPr>
          <a:p>
            <a:endParaRPr lang="en-US"/>
          </a:p>
        </p:txBody>
      </p:sp>
      <p:sp>
        <p:nvSpPr>
          <p:cNvPr id="3" name="Text Box 2"/>
          <p:cNvSpPr txBox="1"/>
          <p:nvPr/>
        </p:nvSpPr>
        <p:spPr>
          <a:xfrm>
            <a:off x="210820" y="603885"/>
            <a:ext cx="10705465" cy="6148070"/>
          </a:xfrm>
          <a:prstGeom prst="rect">
            <a:avLst/>
          </a:prstGeom>
        </p:spPr>
        <p:txBody>
          <a:bodyPr wrap="square">
            <a:noAutofit/>
          </a:bodyPr>
          <a:p>
            <a:pPr marL="0" indent="0" algn="just" defTabSz="266700">
              <a:spcBef>
                <a:spcPct val="0"/>
              </a:spcBef>
              <a:spcAft>
                <a:spcPct val="0"/>
              </a:spcAft>
            </a:pPr>
            <a:r>
              <a:rPr lang="en-US" altLang="en-US" sz="1600" b="1">
                <a:latin typeface="Trebuchet MS" panose="020B0603020202020204" charset="0"/>
                <a:ea typeface="Verdana" panose="020B0604030504040204"/>
                <a:cs typeface="Trebuchet MS" panose="020B0603020202020204" charset="0"/>
              </a:rPr>
              <a:t>Програм рад</a:t>
            </a:r>
            <a:r>
              <a:rPr lang="en-US" altLang="en-US" sz="1600">
                <a:latin typeface="Trebuchet MS" panose="020B0603020202020204" charset="0"/>
                <a:ea typeface="Verdana" panose="020B0604030504040204"/>
                <a:cs typeface="Trebuchet MS" panose="020B0603020202020204" charset="0"/>
              </a:rPr>
              <a:t>а сачињава се на основу специфичности установе и садржи:процену снага, капацитета и специфичности установе да се суочи са различитим потенцијалним кризним догађајима;на основу процењених снага, капацитета и специфичности установе, део програма се односи на план поступања у ситуацијама кризе, који подразумева предвиђена безбедна места унутар и изван установе у зависности од кризног догађаја, дефинисан начин алармирања, односно оглашавања и информисања у установи у зависности од врсте кризног догађаја (нпр. претња оружаним нападом, терористичким напад, дојава о експлозивној направи, талачка криза, пожар и сл.), у складу са евакуационим планом установе. </a:t>
            </a:r>
            <a:endParaRPr lang="en-US" altLang="en-US"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endParaRPr lang="en-US" altLang="en-US"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lang="en-US" altLang="en-US" sz="1600">
                <a:latin typeface="Trebuchet MS" panose="020B0603020202020204" charset="0"/>
                <a:ea typeface="Verdana" panose="020B0604030504040204"/>
                <a:cs typeface="Trebuchet MS" panose="020B0603020202020204" charset="0"/>
              </a:rPr>
              <a:t>Део плана поступања у ситуацијама кризе, неопходно је да садржи и план распореда просторија, као и начина означавања свих просторија у установама (ходника, са унутрашње и спољашње стране); део који се односи на стручно усавршавање запослених ради јачања компетенција за пружање психосоцијалне подршке, за реализацију плана евакуације и друге обуке које могу допринети ефикасном реаговању установе у различитим кризним ситуацијама;део који се односи на унапређивање безбедносне културе деце и запослених;начин реаговања – кораке у поступању установе када се догоди кризни догађај;начине укључивања и сарадње са породицом ради заједничког деловања на јачању</a:t>
            </a:r>
            <a:r>
              <a:rPr lang="sr-Cyrl-RS" altLang="en-US" sz="1600">
                <a:latin typeface="Trebuchet MS" panose="020B0603020202020204" charset="0"/>
                <a:ea typeface="Verdana" panose="020B0604030504040204"/>
                <a:cs typeface="Trebuchet MS" panose="020B0603020202020204" charset="0"/>
              </a:rPr>
              <a:t> </a:t>
            </a:r>
            <a:r>
              <a:rPr lang="en-US" altLang="en-US" sz="1600">
                <a:latin typeface="Trebuchet MS" panose="020B0603020202020204" charset="0"/>
                <a:ea typeface="Verdana" panose="020B0604030504040204"/>
                <a:cs typeface="Trebuchet MS" panose="020B0603020202020204" charset="0"/>
              </a:rPr>
              <a:t>отпорности установе;начине праћења, евалуацију и извештавања о реализацији програма.</a:t>
            </a:r>
            <a:endParaRPr lang="en-US" altLang="en-US"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endParaRPr lang="en-US" altLang="en-US"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lang="en-US" altLang="en-US" sz="1600" b="1">
                <a:latin typeface="Trebuchet MS" panose="020B0603020202020204" charset="0"/>
                <a:ea typeface="Verdana" panose="020B0604030504040204"/>
                <a:cs typeface="Trebuchet MS" panose="020B0603020202020204" charset="0"/>
                <a:sym typeface="+mn-ea"/>
              </a:rPr>
              <a:t>Директор</a:t>
            </a:r>
            <a:r>
              <a:rPr lang="en-US" altLang="en-US" sz="1600">
                <a:latin typeface="Trebuchet MS" panose="020B0603020202020204" charset="0"/>
                <a:ea typeface="Verdana" panose="020B0604030504040204"/>
                <a:cs typeface="Trebuchet MS" panose="020B0603020202020204" charset="0"/>
                <a:sym typeface="+mn-ea"/>
              </a:rPr>
              <a:t> установе руководи тимом за кризне догађаје у складу са општим актом и годишњим планом рада.</a:t>
            </a:r>
            <a:endParaRPr lang="en-US" altLang="en-US"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lang="en-US" altLang="en-US" sz="1600">
                <a:latin typeface="Trebuchet MS" panose="020B0603020202020204" charset="0"/>
                <a:ea typeface="Verdana" panose="020B0604030504040204"/>
                <a:cs typeface="Trebuchet MS" panose="020B0603020202020204" charset="0"/>
                <a:sym typeface="+mn-ea"/>
              </a:rPr>
              <a:t>Чланови тима за кризне догађаје могу бити чланови тима за заштиту, као и други одговарајући запослени, представници родитеља и представници спољашње мреже заштите. </a:t>
            </a:r>
            <a:endParaRPr lang="en-US" altLang="en-US"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lang="en-US" altLang="en-US" sz="1600">
                <a:latin typeface="Trebuchet MS" panose="020B0603020202020204" charset="0"/>
                <a:ea typeface="Verdana" panose="020B0604030504040204"/>
                <a:cs typeface="Trebuchet MS" panose="020B0603020202020204" charset="0"/>
                <a:sym typeface="+mn-ea"/>
              </a:rPr>
              <a:t>Обавезни чланови тима за кризне догађаје су: кординатор тима за заштиту, представник родитеља, стручни сарадник и одговорајући васпитачи и други запослени из установе, а који могу бити и чланови тима за заштиту.</a:t>
            </a:r>
            <a:endParaRPr lang="en-US" altLang="en-US" sz="1600">
              <a:latin typeface="Trebuchet MS" panose="020B0603020202020204" charset="0"/>
              <a:ea typeface="Verdana" panose="020B0604030504040204"/>
              <a:cs typeface="Trebuchet MS" panose="020B0603020202020204" charset="0"/>
              <a:sym typeface="+mn-ea"/>
            </a:endParaRPr>
          </a:p>
          <a:p>
            <a:pPr marL="0" indent="0" algn="just" defTabSz="266700">
              <a:spcBef>
                <a:spcPct val="0"/>
              </a:spcBef>
              <a:spcAft>
                <a:spcPct val="0"/>
              </a:spcAft>
            </a:pPr>
            <a:endParaRPr sz="1600">
              <a:latin typeface="Trebuchet MS" panose="020B0603020202020204" charset="0"/>
              <a:ea typeface="Verdana" panose="020B0604030504040204"/>
              <a:cs typeface="Trebuchet MS" panose="020B060302020202020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77545" y="609600"/>
            <a:ext cx="8596630" cy="506730"/>
          </a:xfrm>
        </p:spPr>
        <p:txBody>
          <a:bodyPr>
            <a:normAutofit fontScale="90000"/>
          </a:bodyPr>
          <a:p>
            <a:r>
              <a:rPr lang="sr-Cyrl-RS" altLang="en-US"/>
              <a:t>Тим за кризне догађаје</a:t>
            </a:r>
            <a:endParaRPr lang="sr-Cyrl-RS" altLang="en-US"/>
          </a:p>
        </p:txBody>
      </p:sp>
      <p:sp>
        <p:nvSpPr>
          <p:cNvPr id="3" name="Text Box 2"/>
          <p:cNvSpPr txBox="1"/>
          <p:nvPr/>
        </p:nvSpPr>
        <p:spPr>
          <a:xfrm>
            <a:off x="381000" y="1423670"/>
            <a:ext cx="8877300" cy="4989830"/>
          </a:xfrm>
          <a:prstGeom prst="rect">
            <a:avLst/>
          </a:prstGeom>
          <a:noFill/>
        </p:spPr>
        <p:txBody>
          <a:bodyPr wrap="square" rtlCol="0" anchor="t">
            <a:noAutofit/>
          </a:bodyPr>
          <a:p>
            <a:pPr marL="0" indent="0" algn="just" defTabSz="266700">
              <a:spcBef>
                <a:spcPct val="0"/>
              </a:spcBef>
              <a:spcAft>
                <a:spcPct val="0"/>
              </a:spcAft>
            </a:pPr>
            <a:r>
              <a:rPr lang="en-US" altLang="en-US" sz="1600">
                <a:latin typeface="Trebuchet MS" panose="020B0603020202020204" charset="0"/>
                <a:ea typeface="Verdana" panose="020B0604030504040204"/>
                <a:cs typeface="Trebuchet MS" panose="020B0603020202020204" charset="0"/>
                <a:sym typeface="+mn-ea"/>
              </a:rPr>
              <a:t>Број чланова и састав тима за кризне догађаје одређује директор, а у складу са специфичностима установе (врста и величина установе, организација рада и остало). </a:t>
            </a:r>
            <a:endParaRPr lang="en-US" altLang="en-US" sz="1600">
              <a:latin typeface="Trebuchet MS" panose="020B0603020202020204" charset="0"/>
              <a:ea typeface="Verdana" panose="020B0604030504040204"/>
              <a:cs typeface="Trebuchet MS" panose="020B0603020202020204" charset="0"/>
              <a:sym typeface="+mn-ea"/>
            </a:endParaRPr>
          </a:p>
          <a:p>
            <a:pPr marL="0" indent="0" algn="just" defTabSz="266700">
              <a:spcBef>
                <a:spcPct val="0"/>
              </a:spcBef>
              <a:spcAft>
                <a:spcPct val="0"/>
              </a:spcAft>
            </a:pPr>
            <a:r>
              <a:rPr lang="en-US" altLang="en-US" sz="1600">
                <a:latin typeface="Trebuchet MS" panose="020B0603020202020204" charset="0"/>
                <a:ea typeface="Verdana" panose="020B0604030504040204"/>
                <a:cs typeface="Trebuchet MS" panose="020B0603020202020204" charset="0"/>
                <a:sym typeface="+mn-ea"/>
              </a:rPr>
              <a:t>Директор доноси решење којим се дефинише улога чланова тима за кризне догађаје, односно одређује чланове тима који ће обављати послове и активности које се односе на координацију, пружање психосоцијалне пордршке и информисање.</a:t>
            </a:r>
            <a:endParaRPr lang="en-US" altLang="en-US" sz="1600">
              <a:latin typeface="Trebuchet MS" panose="020B0603020202020204" charset="0"/>
              <a:ea typeface="Verdana" panose="020B0604030504040204"/>
              <a:cs typeface="Trebuchet MS" panose="020B0603020202020204" charset="0"/>
              <a:sym typeface="+mn-ea"/>
            </a:endParaRPr>
          </a:p>
          <a:p>
            <a:pPr marL="0" indent="0" algn="just" defTabSz="266700">
              <a:spcBef>
                <a:spcPct val="0"/>
              </a:spcBef>
              <a:spcAft>
                <a:spcPct val="0"/>
              </a:spcAft>
            </a:pPr>
            <a:endParaRPr lang="en-US" altLang="en-US" sz="1600">
              <a:latin typeface="Trebuchet MS" panose="020B0603020202020204" charset="0"/>
              <a:ea typeface="Verdana" panose="020B0604030504040204"/>
              <a:cs typeface="Trebuchet MS" panose="020B0603020202020204" charset="0"/>
              <a:sym typeface="+mn-ea"/>
            </a:endParaRPr>
          </a:p>
          <a:p>
            <a:pPr marL="0" indent="0" algn="just" defTabSz="266700">
              <a:spcBef>
                <a:spcPct val="0"/>
              </a:spcBef>
              <a:spcAft>
                <a:spcPct val="0"/>
              </a:spcAft>
            </a:pPr>
            <a:r>
              <a:rPr lang="en-US" altLang="en-US" sz="1600" b="1">
                <a:latin typeface="Trebuchet MS" panose="020B0603020202020204" charset="0"/>
                <a:ea typeface="Verdana" panose="020B0604030504040204"/>
                <a:cs typeface="Trebuchet MS" panose="020B0603020202020204" charset="0"/>
                <a:sym typeface="+mn-ea"/>
              </a:rPr>
              <a:t>Координација </a:t>
            </a:r>
            <a:r>
              <a:rPr lang="en-US" altLang="en-US" sz="1600">
                <a:latin typeface="Trebuchet MS" panose="020B0603020202020204" charset="0"/>
                <a:ea typeface="Verdana" panose="020B0604030504040204"/>
                <a:cs typeface="Trebuchet MS" panose="020B0603020202020204" charset="0"/>
                <a:sym typeface="+mn-ea"/>
              </a:rPr>
              <a:t>обухвата активности – планирања, организације, координације и сарадње са спољном заштитном мрежом, праћења и евалуације.</a:t>
            </a:r>
            <a:endParaRPr lang="en-US" altLang="en-US" sz="1600">
              <a:latin typeface="Trebuchet MS" panose="020B0603020202020204" charset="0"/>
              <a:ea typeface="Verdana" panose="020B0604030504040204"/>
              <a:cs typeface="Trebuchet MS" panose="020B0603020202020204" charset="0"/>
              <a:sym typeface="+mn-ea"/>
            </a:endParaRPr>
          </a:p>
          <a:p>
            <a:pPr marL="0" indent="0" algn="just" defTabSz="266700">
              <a:spcBef>
                <a:spcPct val="0"/>
              </a:spcBef>
              <a:spcAft>
                <a:spcPct val="0"/>
              </a:spcAft>
            </a:pPr>
            <a:endParaRPr lang="en-US" altLang="en-US" sz="1600">
              <a:latin typeface="Trebuchet MS" panose="020B0603020202020204" charset="0"/>
              <a:ea typeface="Verdana" panose="020B0604030504040204"/>
              <a:cs typeface="Trebuchet MS" panose="020B0603020202020204" charset="0"/>
              <a:sym typeface="+mn-ea"/>
            </a:endParaRPr>
          </a:p>
          <a:p>
            <a:pPr marL="0" indent="0" algn="just" defTabSz="266700">
              <a:spcBef>
                <a:spcPct val="0"/>
              </a:spcBef>
              <a:spcAft>
                <a:spcPct val="0"/>
              </a:spcAft>
            </a:pPr>
            <a:r>
              <a:rPr lang="en-US" altLang="en-US" sz="1600" b="1">
                <a:latin typeface="Trebuchet MS" panose="020B0603020202020204" charset="0"/>
                <a:ea typeface="Verdana" panose="020B0604030504040204"/>
                <a:cs typeface="Trebuchet MS" panose="020B0603020202020204" charset="0"/>
                <a:sym typeface="+mn-ea"/>
              </a:rPr>
              <a:t>Психосоцијална подршка</a:t>
            </a:r>
            <a:r>
              <a:rPr lang="en-US" altLang="en-US" sz="1600">
                <a:latin typeface="Trebuchet MS" panose="020B0603020202020204" charset="0"/>
                <a:ea typeface="Verdana" panose="020B0604030504040204"/>
                <a:cs typeface="Trebuchet MS" panose="020B0603020202020204" charset="0"/>
                <a:sym typeface="+mn-ea"/>
              </a:rPr>
              <a:t> обухвата активности – праћења реаговања, процена потреба за психосоцијалном подршком, пружање индивидуалне и групне подршке, процена потребе за укључивањем мобилног тима и уколико до тога дође, сарадња са мобилним тимом. </a:t>
            </a:r>
            <a:endParaRPr lang="en-US" altLang="en-US" sz="1600">
              <a:latin typeface="Trebuchet MS" panose="020B0603020202020204" charset="0"/>
              <a:ea typeface="Verdana" panose="020B0604030504040204"/>
              <a:cs typeface="Trebuchet MS" panose="020B0603020202020204" charset="0"/>
              <a:sym typeface="+mn-ea"/>
            </a:endParaRPr>
          </a:p>
          <a:p>
            <a:pPr marL="0" indent="0" algn="just" defTabSz="266700">
              <a:spcBef>
                <a:spcPct val="0"/>
              </a:spcBef>
              <a:spcAft>
                <a:spcPct val="0"/>
              </a:spcAft>
            </a:pPr>
            <a:endParaRPr lang="en-US" altLang="en-US" sz="1600">
              <a:latin typeface="Trebuchet MS" panose="020B0603020202020204" charset="0"/>
              <a:ea typeface="Verdana" panose="020B0604030504040204"/>
              <a:cs typeface="Trebuchet MS" panose="020B0603020202020204" charset="0"/>
              <a:sym typeface="+mn-ea"/>
            </a:endParaRPr>
          </a:p>
          <a:p>
            <a:pPr marL="0" indent="0" algn="just" defTabSz="266700">
              <a:spcBef>
                <a:spcPct val="0"/>
              </a:spcBef>
              <a:spcAft>
                <a:spcPct val="0"/>
              </a:spcAft>
            </a:pPr>
            <a:r>
              <a:rPr lang="en-US" altLang="en-US" sz="1600" b="1">
                <a:latin typeface="Trebuchet MS" panose="020B0603020202020204" charset="0"/>
                <a:ea typeface="Verdana" panose="020B0604030504040204"/>
                <a:cs typeface="Trebuchet MS" panose="020B0603020202020204" charset="0"/>
                <a:sym typeface="+mn-ea"/>
              </a:rPr>
              <a:t>Информисање</a:t>
            </a:r>
            <a:r>
              <a:rPr lang="en-US" altLang="en-US" sz="1600">
                <a:latin typeface="Trebuchet MS" panose="020B0603020202020204" charset="0"/>
                <a:ea typeface="Verdana" panose="020B0604030504040204"/>
                <a:cs typeface="Trebuchet MS" panose="020B0603020202020204" charset="0"/>
                <a:sym typeface="+mn-ea"/>
              </a:rPr>
              <a:t> обухвата активности – прикупљања, проверавања, селекције, дистрибуције информација, као и припреме саопштења.</a:t>
            </a:r>
            <a:r>
              <a:rPr lang="en-US" altLang="en-US" sz="1600">
                <a:latin typeface="Verdana" panose="020B0604030504040204"/>
                <a:ea typeface="Verdana" panose="020B0604030504040204"/>
                <a:sym typeface="+mn-ea"/>
              </a:rPr>
              <a:t> </a:t>
            </a:r>
            <a:endParaRPr lang="en-US" altLang="en-US" sz="1600">
              <a:latin typeface="Verdana" panose="020B0604030504040204"/>
              <a:ea typeface="Verdana" panose="020B0604030504040204"/>
              <a:sym typeface="+mn-ea"/>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77545" y="402590"/>
            <a:ext cx="9359900" cy="1336675"/>
          </a:xfrm>
        </p:spPr>
        <p:txBody>
          <a:bodyPr>
            <a:normAutofit/>
          </a:bodyPr>
          <a:p>
            <a:pPr algn="ctr"/>
            <a:r>
              <a:rPr lang="en-US" altLang="en-US"/>
              <a:t>Поступање установе када се деси кризни догађај</a:t>
            </a:r>
            <a:endParaRPr lang="en-US" altLang="en-US"/>
          </a:p>
        </p:txBody>
      </p:sp>
      <p:sp>
        <p:nvSpPr>
          <p:cNvPr id="3" name="Text Box 2"/>
          <p:cNvSpPr txBox="1"/>
          <p:nvPr/>
        </p:nvSpPr>
        <p:spPr>
          <a:xfrm>
            <a:off x="400050" y="1565910"/>
            <a:ext cx="9006840" cy="5200650"/>
          </a:xfrm>
          <a:prstGeom prst="rect">
            <a:avLst/>
          </a:prstGeom>
        </p:spPr>
        <p:txBody>
          <a:bodyPr wrap="square">
            <a:noAutofit/>
          </a:bodyPr>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Када установа има сазнање да се догодио кризни догађај одмах, а најкасније у року од 24 сата, активира се тим за кризне догађаје, који има следеће задатке:</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 прикупљање података, процена потреба и обавештавање надлежних органа;</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 успостављање сарадње са спољашњом мрежом заштите;</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 сарадња и заједничко деловање са мобилним тимом за кризне интервенције;</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 благовремено информисање деце, родитеља, запослених и медија о догађају;</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 психосоцијална подршка деци и запосленима;</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 израда и реализација плана рада установе у измењеним условима и стабилизација рада у установи;</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 организација евентуалних комеморативних активности;</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 праћење реализације планова и евалуација;</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 вођење документације и извештавање и</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 други послови који могу бити од значаја у ситуацијама када се деси кризни догађај.</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lang="en-US" altLang="en-US" sz="1600">
                <a:latin typeface="Trebuchet MS" panose="020B0603020202020204" charset="0"/>
                <a:ea typeface="Verdana" panose="020B0604030504040204"/>
                <a:cs typeface="Trebuchet MS" panose="020B0603020202020204" charset="0"/>
              </a:rPr>
              <a:t>Када су жртве кризног догађаја деца са хроничним болестима, деца са сметњама у развоју и инвалидитетом, тим за кризне догађаје након идентификације израђује индивидуализоване планове у сарадњи са родитељима и представницима спољашње мреже заштите.</a:t>
            </a:r>
            <a:endParaRPr lang="en-US" altLang="en-US" sz="1600">
              <a:latin typeface="Trebuchet MS" panose="020B0603020202020204" charset="0"/>
              <a:ea typeface="Verdana" panose="020B0604030504040204"/>
              <a:cs typeface="Trebuchet MS" panose="020B060302020202020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439420" y="195580"/>
            <a:ext cx="9409430" cy="748030"/>
          </a:xfrm>
        </p:spPr>
        <p:txBody>
          <a:bodyPr>
            <a:normAutofit fontScale="90000"/>
          </a:bodyPr>
          <a:p>
            <a:pPr algn="ctr"/>
            <a:r>
              <a:rPr lang="en-US" altLang="en-US"/>
              <a:t>Поступање установа након кризног догађаја</a:t>
            </a:r>
            <a:endParaRPr lang="en-US" altLang="en-US"/>
          </a:p>
        </p:txBody>
      </p:sp>
      <p:sp>
        <p:nvSpPr>
          <p:cNvPr id="3" name="Text Box 2"/>
          <p:cNvSpPr txBox="1"/>
          <p:nvPr/>
        </p:nvSpPr>
        <p:spPr>
          <a:xfrm>
            <a:off x="438785" y="943610"/>
            <a:ext cx="9558020" cy="5577205"/>
          </a:xfrm>
          <a:prstGeom prst="rect">
            <a:avLst/>
          </a:prstGeom>
        </p:spPr>
        <p:txBody>
          <a:bodyPr wrap="square">
            <a:noAutofit/>
          </a:bodyPr>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Након реализације плана поступања у кризним догађајима, и успостављања стабилног стања у установи тим за кризне догађаје врши евалуацију спроведених активности и сачињава извештај</a:t>
            </a:r>
            <a:r>
              <a:rPr sz="1600" b="1">
                <a:latin typeface="Trebuchet MS" panose="020B0603020202020204" charset="0"/>
                <a:ea typeface="Verdana" panose="020B0604030504040204"/>
                <a:cs typeface="Trebuchet MS" panose="020B0603020202020204" charset="0"/>
              </a:rPr>
              <a:t>.</a:t>
            </a:r>
            <a:r>
              <a:rPr sz="1600">
                <a:latin typeface="Trebuchet MS" panose="020B0603020202020204" charset="0"/>
                <a:ea typeface="Verdana" panose="020B0604030504040204"/>
                <a:cs typeface="Trebuchet MS" panose="020B0603020202020204" charset="0"/>
              </a:rPr>
              <a:t> </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Е</a:t>
            </a:r>
            <a:r>
              <a:rPr sz="1600" b="1">
                <a:latin typeface="Trebuchet MS" panose="020B0603020202020204" charset="0"/>
                <a:ea typeface="Verdana" panose="020B0604030504040204"/>
                <a:cs typeface="Trebuchet MS" panose="020B0603020202020204" charset="0"/>
              </a:rPr>
              <a:t>валуација </a:t>
            </a:r>
            <a:r>
              <a:rPr sz="1600">
                <a:latin typeface="Trebuchet MS" panose="020B0603020202020204" charset="0"/>
                <a:ea typeface="Verdana" panose="020B0604030504040204"/>
                <a:cs typeface="Trebuchet MS" panose="020B0603020202020204" charset="0"/>
              </a:rPr>
              <a:t>обухвата: анализу ефеката спроведених мера и активности односно реализацију измењеног плана рада, као и пружање прве психолошке помоћи, са посебним освртом на снаге, изазове и препоруке у реаговању на кризни догађај. На основу евалуације плана реаговања у конкретним ситуацијама, установа даље унапређује план поступања установе у кризним ситуацијама.</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Уколико је због кризног догађаја дошло до прекида или извођења </a:t>
            </a:r>
            <a:r>
              <a:rPr lang="sr-Cyrl-RS" sz="1600">
                <a:latin typeface="Trebuchet MS" panose="020B0603020202020204" charset="0"/>
                <a:ea typeface="Verdana" panose="020B0604030504040204"/>
                <a:cs typeface="Trebuchet MS" panose="020B0603020202020204" charset="0"/>
              </a:rPr>
              <a:t>васпитно образовног рада </a:t>
            </a:r>
            <a:r>
              <a:rPr sz="1600">
                <a:latin typeface="Trebuchet MS" panose="020B0603020202020204" charset="0"/>
                <a:ea typeface="Verdana" panose="020B0604030504040204"/>
                <a:cs typeface="Trebuchet MS" panose="020B0603020202020204" charset="0"/>
              </a:rPr>
              <a:t>у измењеним условима, тим за кризне догађаје у сарадњи са педагошким колегијумом израђује посебан план даље реализације образовно-васпитног рада. Израђени план реализације усваја </a:t>
            </a:r>
            <a:r>
              <a:rPr lang="sr-Cyrl-RS" sz="1600">
                <a:latin typeface="Trebuchet MS" panose="020B0603020202020204" charset="0"/>
                <a:ea typeface="Verdana" panose="020B0604030504040204"/>
                <a:cs typeface="Trebuchet MS" panose="020B0603020202020204" charset="0"/>
              </a:rPr>
              <a:t>Васпитно образовно </a:t>
            </a:r>
            <a:r>
              <a:rPr sz="1600">
                <a:latin typeface="Trebuchet MS" panose="020B0603020202020204" charset="0"/>
                <a:ea typeface="Verdana" panose="020B0604030504040204"/>
                <a:cs typeface="Trebuchet MS" panose="020B0603020202020204" charset="0"/>
              </a:rPr>
              <a:t> веће, док </a:t>
            </a:r>
            <a:r>
              <a:rPr lang="sr-Cyrl-RS" sz="1600">
                <a:latin typeface="Trebuchet MS" panose="020B0603020202020204" charset="0"/>
                <a:ea typeface="Verdana" panose="020B0604030504040204"/>
                <a:cs typeface="Trebuchet MS" panose="020B0603020202020204" charset="0"/>
              </a:rPr>
              <a:t>Управни</a:t>
            </a:r>
            <a:r>
              <a:rPr sz="1600">
                <a:latin typeface="Trebuchet MS" panose="020B0603020202020204" charset="0"/>
                <a:ea typeface="Verdana" panose="020B0604030504040204"/>
                <a:cs typeface="Trebuchet MS" panose="020B0603020202020204" charset="0"/>
              </a:rPr>
              <a:t> одбор доноси одлуку, а сагласност на план даје надлежна школска управа. </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Извештај о реализацији посебног плана део је годишњег извештаја о реализацији плана заштите од насиља, злостављања и занемаривања. </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Тим за кризне догађаје континуирано прати реаговања деце и запослених и процењује потребу за психосоцијалном подршком у наредном периоду и у сарадњи са спољашњом мрежом заштите израђује план о њеној реализацији.</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Тим за кризне догађаје прати реализацију планова, у сарадњи са спољашњом мрежом заштите процењује степен смиривања ситуације и покреће процес договарања са  породицама жртава и повређених о начинима обележавања сећања на догађај (обезбеђивање простора, активности  сећања, обележавање годишњица и слично).</a:t>
            </a:r>
            <a:endParaRPr sz="1600">
              <a:latin typeface="Trebuchet MS" panose="020B0603020202020204" charset="0"/>
              <a:ea typeface="Verdana" panose="020B0604030504040204"/>
              <a:cs typeface="Trebuchet MS" panose="020B060302020202020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311785" y="323850"/>
            <a:ext cx="9902190" cy="936625"/>
          </a:xfrm>
        </p:spPr>
        <p:txBody>
          <a:bodyPr>
            <a:normAutofit fontScale="90000"/>
          </a:bodyPr>
          <a:p>
            <a:r>
              <a:rPr lang="en-US" altLang="en-US"/>
              <a:t>ДОКУМЕНТАЦИЈА, АНАЛИЗА И ИЗВЕШТАВАЊЕ</a:t>
            </a:r>
            <a:endParaRPr lang="en-US" altLang="en-US"/>
          </a:p>
        </p:txBody>
      </p:sp>
      <p:sp>
        <p:nvSpPr>
          <p:cNvPr id="3" name="Text Box 2"/>
          <p:cNvSpPr txBox="1"/>
          <p:nvPr/>
        </p:nvSpPr>
        <p:spPr>
          <a:xfrm>
            <a:off x="465455" y="915670"/>
            <a:ext cx="10186035" cy="5816600"/>
          </a:xfrm>
          <a:prstGeom prst="rect">
            <a:avLst/>
          </a:prstGeom>
        </p:spPr>
        <p:txBody>
          <a:bodyPr wrap="square">
            <a:noAutofit/>
          </a:bodyPr>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У спровођењу превентивних и интервентних мера и активности установа:</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1) прати остваривање програма заштите установе;</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2) евидентира случајеве насиља, злостављања и занемаривања другог и трећег нивоа;</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3) прати остваривање конкретних планова заштите другог и трећег нивоа;</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4) укључује родитеља у васпитни рад у складу са врстом и нивоом насиља и праћење ефеката предузетих мера и активности;</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5) прати остваривање активности друштвено-корисног, односно хуманитарног рада;</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6) прати остваривање плана поступања установе у кризним догађајима; </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7) евидентира кризне догађаје;</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8) анализира стање и извештава.</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lang="sr-Cyrl-RS" sz="1600">
                <a:latin typeface="Trebuchet MS" panose="020B0603020202020204" charset="0"/>
                <a:ea typeface="Verdana" panose="020B0604030504040204"/>
                <a:cs typeface="Trebuchet MS" panose="020B0603020202020204" charset="0"/>
              </a:rPr>
              <a:t>В</a:t>
            </a:r>
            <a:r>
              <a:rPr sz="1600">
                <a:latin typeface="Trebuchet MS" panose="020B0603020202020204" charset="0"/>
                <a:ea typeface="Verdana" panose="020B0604030504040204"/>
                <a:cs typeface="Trebuchet MS" panose="020B0603020202020204" charset="0"/>
              </a:rPr>
              <a:t>аспитач бележи насиље на првом нивоу; прати и процењује делотворност предузетих мера и активности и евидентира у педагошкој документацији.</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О случајевима који захтевају укључивање тима за заштиту (други и трећи ниво) документацију (службене белешке и сви други облици евидентирања података о лицу, догађају, предузетим радњама и др.) води, чува и анализира за потребе установе психолог или педагог, а изузетно, други члан тима за заштиту кога је одредио директор. </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О ситуацијама насиља првог и другог нивоа, предузетим мерама и активностима, као и праћењу предузетих активности, </a:t>
            </a:r>
            <a:r>
              <a:rPr lang="sr-Cyrl-RS" sz="1600">
                <a:latin typeface="Trebuchet MS" panose="020B0603020202020204" charset="0"/>
                <a:ea typeface="Verdana" panose="020B0604030504040204"/>
                <a:cs typeface="Trebuchet MS" panose="020B0603020202020204" charset="0"/>
              </a:rPr>
              <a:t>вртић </a:t>
            </a:r>
            <a:r>
              <a:rPr sz="1600">
                <a:latin typeface="Trebuchet MS" panose="020B0603020202020204" charset="0"/>
                <a:ea typeface="Verdana" panose="020B0604030504040204"/>
                <a:cs typeface="Trebuchet MS" panose="020B0603020202020204" charset="0"/>
              </a:rPr>
              <a:t>је у обавези да води евиденцију због потребе кварталних извештаја и користећи Националну платформу „Чувам те”. За унос података на националној платформи су задужени запослени у </a:t>
            </a:r>
            <a:r>
              <a:rPr lang="sr-Cyrl-RS" sz="1600">
                <a:latin typeface="Trebuchet MS" panose="020B0603020202020204" charset="0"/>
                <a:ea typeface="Verdana" panose="020B0604030504040204"/>
                <a:cs typeface="Trebuchet MS" panose="020B0603020202020204" charset="0"/>
              </a:rPr>
              <a:t>вртићу</a:t>
            </a:r>
            <a:r>
              <a:rPr sz="1600">
                <a:latin typeface="Trebuchet MS" panose="020B0603020202020204" charset="0"/>
                <a:ea typeface="Verdana" panose="020B0604030504040204"/>
                <a:cs typeface="Trebuchet MS" panose="020B0603020202020204" charset="0"/>
              </a:rPr>
              <a:t> које је директор овластио за приступ националној платформи.</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Тим за заштиту подноси извештај о реализацији превентивних и интервентних активности два пута годишње. Директор извештава орган управљања</a:t>
            </a:r>
            <a:r>
              <a:rPr lang="sr-Cyrl-RS" sz="1600">
                <a:latin typeface="Trebuchet MS" panose="020B0603020202020204" charset="0"/>
                <a:ea typeface="Verdana" panose="020B0604030504040204"/>
                <a:cs typeface="Trebuchet MS" panose="020B0603020202020204" charset="0"/>
              </a:rPr>
              <a:t> И </a:t>
            </a:r>
            <a:r>
              <a:rPr sz="1600">
                <a:latin typeface="Trebuchet MS" panose="020B0603020202020204" charset="0"/>
                <a:ea typeface="Verdana" panose="020B0604030504040204"/>
                <a:cs typeface="Trebuchet MS" panose="020B0603020202020204" charset="0"/>
              </a:rPr>
              <a:t>савет родитеља .</a:t>
            </a:r>
            <a:endParaRPr sz="1600">
              <a:latin typeface="Trebuchet MS" panose="020B0603020202020204" charset="0"/>
              <a:ea typeface="Verdana" panose="020B0604030504040204"/>
              <a:cs typeface="Trebuchet MS" panose="020B06030202020202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52401"/>
            <a:ext cx="8596668" cy="609600"/>
          </a:xfrm>
        </p:spPr>
        <p:txBody>
          <a:bodyPr>
            <a:normAutofit fontScale="90000"/>
          </a:bodyPr>
          <a:lstStyle/>
          <a:p>
            <a:r>
              <a:rPr lang="sr-Latn-RS" dirty="0"/>
              <a:t> ОБЛИЦИ НАСИЉА И ЗЛОСТАВЉАЊА</a:t>
            </a:r>
            <a:br>
              <a:rPr lang="sr-Latn-RS" dirty="0"/>
            </a:br>
            <a:endParaRPr lang="sr-Latn-RS" dirty="0"/>
          </a:p>
        </p:txBody>
      </p:sp>
      <p:sp>
        <p:nvSpPr>
          <p:cNvPr id="3" name="Content Placeholder 2"/>
          <p:cNvSpPr>
            <a:spLocks noGrp="1"/>
          </p:cNvSpPr>
          <p:nvPr>
            <p:ph idx="1"/>
          </p:nvPr>
        </p:nvSpPr>
        <p:spPr>
          <a:xfrm>
            <a:off x="691189" y="1025236"/>
            <a:ext cx="8854594" cy="5528744"/>
          </a:xfrm>
        </p:spPr>
        <p:txBody>
          <a:bodyPr>
            <a:normAutofit/>
          </a:bodyPr>
          <a:lstStyle/>
          <a:p>
            <a:pPr algn="just"/>
            <a:r>
              <a:rPr lang="sr-Latn-RS" b="1" dirty="0"/>
              <a:t>Физичко </a:t>
            </a:r>
            <a:r>
              <a:rPr lang="sr-Latn-RS" b="1" dirty="0">
                <a:latin typeface="+mj-lt"/>
                <a:cs typeface="+mj-lt"/>
              </a:rPr>
              <a:t>насиље </a:t>
            </a:r>
            <a:r>
              <a:rPr lang="sr-Latn-RS" dirty="0"/>
              <a:t>је понашање које може да доведе до стварног или потенцијалног телесног повређивања </a:t>
            </a:r>
            <a:r>
              <a:rPr lang="sr-Latn-RS" dirty="0" smtClean="0"/>
              <a:t>детета или </a:t>
            </a:r>
            <a:r>
              <a:rPr lang="sr-Latn-RS" dirty="0"/>
              <a:t>запосленог; физичко кажњавање деце </a:t>
            </a:r>
            <a:r>
              <a:rPr lang="sr-Latn-RS" dirty="0" smtClean="0"/>
              <a:t> </a:t>
            </a:r>
            <a:r>
              <a:rPr lang="sr-Latn-RS" dirty="0"/>
              <a:t>од стране запослених и других одраслих особа.</a:t>
            </a:r>
            <a:endParaRPr lang="sr-Latn-RS" dirty="0"/>
          </a:p>
          <a:p>
            <a:pPr algn="just"/>
            <a:r>
              <a:rPr lang="sr-Latn-RS" b="1" dirty="0"/>
              <a:t>Психичко насиље</a:t>
            </a:r>
            <a:r>
              <a:rPr lang="sr-Latn-RS" dirty="0"/>
              <a:t> је понашање које доводи до тренутног или трајног угрожавања психичког и емоционалног здравља и достојанства детета </a:t>
            </a:r>
            <a:r>
              <a:rPr lang="sr-Latn-RS" dirty="0" smtClean="0"/>
              <a:t> </a:t>
            </a:r>
            <a:r>
              <a:rPr lang="sr-Latn-RS" dirty="0"/>
              <a:t>или запосленог.</a:t>
            </a:r>
            <a:endParaRPr lang="sr-Latn-RS" dirty="0"/>
          </a:p>
          <a:p>
            <a:pPr algn="just"/>
            <a:r>
              <a:rPr lang="sr-Latn-RS" b="1" dirty="0"/>
              <a:t>Социјално насиље и злостављање</a:t>
            </a:r>
            <a:r>
              <a:rPr lang="sr-Latn-RS" dirty="0"/>
              <a:t> је понашање којим се искључује дете </a:t>
            </a:r>
            <a:r>
              <a:rPr lang="sr-Latn-RS" dirty="0" smtClean="0"/>
              <a:t> </a:t>
            </a:r>
            <a:r>
              <a:rPr lang="sr-Latn-RS" dirty="0"/>
              <a:t>из групе вршњака и различитих облика социјалних активности, одвајањем од других, неприхватањем по основу различитости, ускраћивањем информација, изоловањем од заједнице, ускраћивањем задовољавања социјалних потреба.</a:t>
            </a:r>
            <a:endParaRPr lang="sr-Latn-RS" dirty="0"/>
          </a:p>
          <a:p>
            <a:pPr algn="just"/>
            <a:r>
              <a:rPr lang="sr-Latn-RS" b="1" dirty="0"/>
              <a:t>Дигитално насиље </a:t>
            </a:r>
            <a:r>
              <a:rPr lang="sr-Latn-RS" dirty="0"/>
              <a:t>је злоупотреба информационих технологија која може да има за последицу угрожавање достојанства личности и остварује се слањем порука, видео записа, електронском поштом, СМС-ом, ММС-ом, путем веб-сајта (web site), четовањем, укључивањем у форуме, социјалне мреже и објављивањем садржаја или поверљивих личних података без сагласности (информација, слика, видео снимака и сл.).</a:t>
            </a:r>
            <a:endParaRPr lang="sr-Latn-RS" dirty="0"/>
          </a:p>
          <a:p>
            <a:pPr algn="just"/>
            <a:endParaRPr lang="sr-Latn-R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77545" y="227330"/>
            <a:ext cx="9314180" cy="1097280"/>
          </a:xfrm>
        </p:spPr>
        <p:txBody>
          <a:bodyPr>
            <a:normAutofit fontScale="90000"/>
          </a:bodyPr>
          <a:p>
            <a:pPr algn="ctr"/>
            <a:r>
              <a:rPr lang="en-US" altLang="en-US"/>
              <a:t>Извештај о реализацији плана заштите </a:t>
            </a:r>
            <a:br>
              <a:rPr lang="en-US" altLang="en-US"/>
            </a:br>
            <a:r>
              <a:rPr lang="en-US" altLang="en-US"/>
              <a:t>од насиља, злостављања и занемаривања</a:t>
            </a:r>
            <a:endParaRPr lang="en-US" altLang="en-US"/>
          </a:p>
        </p:txBody>
      </p:sp>
      <p:sp>
        <p:nvSpPr>
          <p:cNvPr id="3" name="Text Box 2"/>
          <p:cNvSpPr txBox="1"/>
          <p:nvPr/>
        </p:nvSpPr>
        <p:spPr>
          <a:xfrm>
            <a:off x="184785" y="1483995"/>
            <a:ext cx="9669780" cy="5213985"/>
          </a:xfrm>
          <a:prstGeom prst="rect">
            <a:avLst/>
          </a:prstGeom>
        </p:spPr>
        <p:txBody>
          <a:bodyPr wrap="square">
            <a:noAutofit/>
          </a:bodyPr>
          <a:p>
            <a:pPr marL="0" indent="0" algn="just" defTabSz="266700">
              <a:spcBef>
                <a:spcPct val="0"/>
              </a:spcBef>
              <a:spcAft>
                <a:spcPct val="0"/>
              </a:spcAft>
            </a:pPr>
            <a:r>
              <a:rPr sz="1600" b="1">
                <a:latin typeface="Trebuchet MS" panose="020B0603020202020204" charset="0"/>
                <a:ea typeface="Verdana" panose="020B0604030504040204"/>
                <a:cs typeface="Trebuchet MS" panose="020B0603020202020204" charset="0"/>
              </a:rPr>
              <a:t>Извештај</a:t>
            </a:r>
            <a:r>
              <a:rPr sz="1600">
                <a:latin typeface="Trebuchet MS" panose="020B0603020202020204" charset="0"/>
                <a:ea typeface="Verdana" panose="020B0604030504040204"/>
                <a:cs typeface="Trebuchet MS" panose="020B0603020202020204" charset="0"/>
              </a:rPr>
              <a:t> о реализацији плана заштите од насиља је саставни део годишњег извештаја о раду установе и доставља се Министарству, односно надлежној школској управи. </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Извештај садржи, нарочито: учесталост инцидентних ситуација и број пријава; заступљеност различитих облика и нивоа насиља, злостављања и занемаривања; број повреда; учесталост и број дисциплинских  поступака против запослених; број и ефекте оперативних планова заштите; остварене обуке у превенцији насиља, злостављања и занемаривања и потребе даљег стручног усавршавања; број и ефекте акција које промовишу сарадњу, разумевање и помоћ вршњака;  број кризних догађаја и евалуација плана поступања установе у кризном догађају; остварене обуке у циљу ефикасног реаговања установе у кризним ситуацијама, степен и квалитет укључености родитеља у живот и рад установе и друге параметре. </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Директор одлучује о дозволи приступа документацији и подацима у поступку заштите детета </a:t>
            </a:r>
            <a:r>
              <a:rPr lang="sr-Cyrl-RS" sz="1600">
                <a:latin typeface="Trebuchet MS" panose="020B0603020202020204" charset="0"/>
                <a:ea typeface="Verdana" panose="020B0604030504040204"/>
                <a:cs typeface="Trebuchet MS" panose="020B0603020202020204" charset="0"/>
              </a:rPr>
              <a:t>,</a:t>
            </a:r>
            <a:r>
              <a:rPr sz="1600">
                <a:latin typeface="Trebuchet MS" panose="020B0603020202020204" charset="0"/>
                <a:ea typeface="Verdana" panose="020B0604030504040204"/>
                <a:cs typeface="Trebuchet MS" panose="020B0603020202020204" charset="0"/>
              </a:rPr>
              <a:t> осим ако је на основу закона, а на захтев суда, односно другог надлежног органа обавезан да их достави. Коришћење документације у јавне сврхе и руковање подацима мора бити у складу са законом.</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На основу анализа стања, праћења насиља, злостављања и занемаривања, вредновања квалитета и ефикасности предузетих мера и активности у области превенције и интервенције, установа дефинише даљу политику заштите деце  од насиља, злостављања и занемаривања.</a:t>
            </a:r>
            <a:endParaRPr sz="1600">
              <a:latin typeface="Trebuchet MS" panose="020B0603020202020204" charset="0"/>
              <a:ea typeface="Verdana" panose="020B0604030504040204"/>
              <a:cs typeface="Trebuchet MS" panose="020B06030202020202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85140" y="828675"/>
            <a:ext cx="9207500" cy="5699760"/>
          </a:xfrm>
          <a:prstGeom prst="rect">
            <a:avLst/>
          </a:prstGeom>
        </p:spPr>
        <p:txBody>
          <a:bodyPr wrap="square">
            <a:noAutofit/>
          </a:bodyPr>
          <a:lstStyle/>
          <a:p>
            <a:pPr algn="just"/>
            <a:r>
              <a:rPr lang="sr-Latn-RS" b="1" dirty="0">
                <a:latin typeface="+mj-lt"/>
                <a:cs typeface="+mj-lt"/>
              </a:rPr>
              <a:t>Злоупотреба детета </a:t>
            </a:r>
            <a:r>
              <a:rPr lang="sr-Latn-RS" dirty="0">
                <a:latin typeface="+mj-lt"/>
                <a:cs typeface="+mj-lt"/>
              </a:rPr>
              <a:t> је све оно што појединац, односно установа чини или не чини, што негативно утиче, наноси штету, ускраћује или смањује могућност за безбедан и здрав развој и доводи га у немоћан положај према појединцу или установи (злоупотреба у спорту, у политичке, верске, комерцијалне и друге сврхе). Злоупотреба подразумева и прекомерно подстицање, односно психолошки притисак на дете од стране родитеља ради постигнућа која могу да имају за последицу угрожавање нормалног психофизичког и социјалног развоја и најбољег интереса детета</a:t>
            </a:r>
            <a:r>
              <a:rPr lang="sr-Latn-RS" dirty="0" smtClean="0">
                <a:latin typeface="+mj-lt"/>
                <a:cs typeface="+mj-lt"/>
              </a:rPr>
              <a:t>.</a:t>
            </a:r>
            <a:endParaRPr lang="sr-Latn-RS" dirty="0" smtClean="0">
              <a:latin typeface="+mj-lt"/>
              <a:cs typeface="+mj-lt"/>
            </a:endParaRPr>
          </a:p>
          <a:p>
            <a:pPr algn="just"/>
            <a:endParaRPr lang="sr-Latn-RS" dirty="0">
              <a:latin typeface="+mj-lt"/>
              <a:cs typeface="+mj-lt"/>
            </a:endParaRPr>
          </a:p>
          <a:p>
            <a:pPr algn="just"/>
            <a:r>
              <a:rPr lang="sr-Latn-RS" b="1" dirty="0">
                <a:latin typeface="+mj-lt"/>
                <a:cs typeface="+mj-lt"/>
              </a:rPr>
              <a:t>Сексуално насиље</a:t>
            </a:r>
            <a:r>
              <a:rPr lang="sr-Latn-RS" dirty="0">
                <a:latin typeface="+mj-lt"/>
                <a:cs typeface="+mj-lt"/>
              </a:rPr>
              <a:t> је понашање којим се дете  сексуално узнемирава, наводи или приморава на учешће у сексуалним активностима које не жели, не схвата или за које није развојно дорастао или се користи за проституцију, порнографију и друге облике сексуалне експлоатације</a:t>
            </a:r>
            <a:r>
              <a:rPr lang="sr-Latn-RS" dirty="0" smtClean="0">
                <a:latin typeface="+mj-lt"/>
                <a:cs typeface="+mj-lt"/>
              </a:rPr>
              <a:t>.</a:t>
            </a:r>
            <a:r>
              <a:rPr lang="sr-Latn-RS" b="1" dirty="0">
                <a:latin typeface="+mj-lt"/>
                <a:cs typeface="+mj-lt"/>
              </a:rPr>
              <a:t> </a:t>
            </a:r>
            <a:endParaRPr lang="sr-Latn-RS" b="1" dirty="0" smtClean="0">
              <a:latin typeface="+mj-lt"/>
              <a:cs typeface="+mj-lt"/>
            </a:endParaRPr>
          </a:p>
          <a:p>
            <a:pPr algn="just"/>
            <a:endParaRPr lang="sr-Latn-RS" b="1" dirty="0">
              <a:latin typeface="+mj-lt"/>
              <a:cs typeface="+mj-lt"/>
            </a:endParaRPr>
          </a:p>
          <a:p>
            <a:pPr algn="just"/>
            <a:r>
              <a:rPr lang="sr-Latn-RS" b="1" dirty="0" smtClean="0">
                <a:latin typeface="+mj-lt"/>
                <a:cs typeface="+mj-lt"/>
              </a:rPr>
              <a:t>Насилни </a:t>
            </a:r>
            <a:r>
              <a:rPr lang="sr-Latn-RS" b="1" dirty="0">
                <a:latin typeface="+mj-lt"/>
                <a:cs typeface="+mj-lt"/>
              </a:rPr>
              <a:t>екстремизам</a:t>
            </a:r>
            <a:r>
              <a:rPr lang="sr-Latn-RS" dirty="0">
                <a:latin typeface="+mj-lt"/>
                <a:cs typeface="+mj-lt"/>
              </a:rPr>
              <a:t> је промовисање, заговарање, подржавање, припремање и учествовање у идеолошки мотивисаном насиљу за остваривање друштвених, економских, верских, политичких и других циљева</a:t>
            </a:r>
            <a:r>
              <a:rPr lang="sr-Latn-RS" dirty="0" smtClean="0">
                <a:latin typeface="+mj-lt"/>
                <a:cs typeface="+mj-lt"/>
              </a:rPr>
              <a:t>.</a:t>
            </a:r>
            <a:r>
              <a:rPr lang="sr-Latn-RS" b="1" dirty="0">
                <a:latin typeface="+mj-lt"/>
                <a:cs typeface="+mj-lt"/>
              </a:rPr>
              <a:t> </a:t>
            </a:r>
            <a:endParaRPr lang="sr-Latn-RS" b="1" dirty="0">
              <a:latin typeface="+mj-lt"/>
              <a:cs typeface="+mj-lt"/>
            </a:endParaRPr>
          </a:p>
          <a:p>
            <a:endParaRPr lang="sr-Latn-RS" dirty="0" smtClean="0"/>
          </a:p>
          <a:p>
            <a:endParaRPr lang="sr-Latn-RS" dirty="0"/>
          </a:p>
          <a:p>
            <a:endParaRPr lang="sr-Latn-RS" dirty="0"/>
          </a:p>
          <a:p>
            <a:endParaRPr lang="sr-Latn-R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p:cNvSpPr txBox="1"/>
          <p:nvPr/>
        </p:nvSpPr>
        <p:spPr>
          <a:xfrm>
            <a:off x="378460" y="629920"/>
            <a:ext cx="9006205" cy="5517515"/>
          </a:xfrm>
          <a:prstGeom prst="rect">
            <a:avLst/>
          </a:prstGeom>
        </p:spPr>
        <p:txBody>
          <a:bodyPr wrap="square">
            <a:noAutofit/>
          </a:bodyPr>
          <a:p>
            <a:pPr marL="0" indent="0" algn="just" defTabSz="266700">
              <a:spcBef>
                <a:spcPct val="0"/>
              </a:spcBef>
              <a:spcAft>
                <a:spcPct val="0"/>
              </a:spcAft>
            </a:pPr>
            <a:r>
              <a:rPr sz="1600" b="1">
                <a:latin typeface="Trebuchet MS" panose="020B0603020202020204" charset="0"/>
                <a:ea typeface="Verdana" panose="020B0604030504040204"/>
                <a:cs typeface="Trebuchet MS" panose="020B0603020202020204" charset="0"/>
              </a:rPr>
              <a:t>Трговина људима</a:t>
            </a:r>
            <a:r>
              <a:rPr sz="1600">
                <a:latin typeface="Trebuchet MS" panose="020B0603020202020204" charset="0"/>
                <a:ea typeface="Verdana" panose="020B0604030504040204"/>
                <a:cs typeface="Trebuchet MS" panose="020B0603020202020204" charset="0"/>
              </a:rPr>
              <a:t> је врбовање, превожење, пребацивање, скривање или примање лица, путем претње силом или употребом силе или других облика присиле, отмице, преваре, обмане, злоупотребе овлашћења или тешког положаја или давања или примања новца или користи да би се добио пристанак лица које има контролу над другим лицем у циљу експлоатације.</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b="1">
                <a:latin typeface="Trebuchet MS" panose="020B0603020202020204" charset="0"/>
                <a:ea typeface="Verdana" panose="020B0604030504040204"/>
                <a:cs typeface="Trebuchet MS" panose="020B0603020202020204" charset="0"/>
              </a:rPr>
              <a:t>Експлоатација </a:t>
            </a:r>
            <a:r>
              <a:rPr sz="1600">
                <a:latin typeface="Trebuchet MS" panose="020B0603020202020204" charset="0"/>
                <a:ea typeface="Verdana" panose="020B0604030504040204"/>
                <a:cs typeface="Trebuchet MS" panose="020B0603020202020204" charset="0"/>
              </a:rPr>
              <a:t>је рад који није у најбољем интересу детета </a:t>
            </a:r>
            <a:r>
              <a:rPr lang="sr-Cyrl-RS" sz="1600">
                <a:latin typeface="Trebuchet MS" panose="020B0603020202020204" charset="0"/>
                <a:ea typeface="Verdana" panose="020B0604030504040204"/>
                <a:cs typeface="Trebuchet MS" panose="020B0603020202020204" charset="0"/>
              </a:rPr>
              <a:t>,</a:t>
            </a:r>
            <a:r>
              <a:rPr sz="1600">
                <a:latin typeface="Trebuchet MS" panose="020B0603020202020204" charset="0"/>
                <a:ea typeface="Verdana" panose="020B0604030504040204"/>
                <a:cs typeface="Trebuchet MS" panose="020B0603020202020204" charset="0"/>
              </a:rPr>
              <a:t> а у корист је другог лица, установе или организације. Ове активности могу да имају за последицу угрожавање физичког или менталног здравља, моралног, социјалног и емоционалног развоја детета , његову економску зависност, ускраћивање права на образовање и слободу избора.</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b="1">
                <a:latin typeface="Trebuchet MS" panose="020B0603020202020204" charset="0"/>
                <a:ea typeface="Verdana" panose="020B0604030504040204"/>
                <a:cs typeface="Trebuchet MS" panose="020B0603020202020204" charset="0"/>
              </a:rPr>
              <a:t>Занемаривање и немарно поступање</a:t>
            </a:r>
            <a:r>
              <a:rPr sz="1600">
                <a:latin typeface="Trebuchet MS" panose="020B0603020202020204" charset="0"/>
                <a:ea typeface="Verdana" panose="020B0604030504040204"/>
                <a:cs typeface="Trebuchet MS" panose="020B0603020202020204" charset="0"/>
              </a:rPr>
              <a:t> је пропуштање родитеља, друге особе која је преузела бригу о детету, установе или запосленог да у оквиру расположивих средстава обезбеди услове за правилан развој детета  у свим областима, а што може да наруши његово здравље и развој.</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Занемаривање у установи обухвата: ускраћивање појединих облика образовно-васпитног рада неопходних детету ; нереаговање на сумњу о занемаривању или на занемаривање од стране родитеља; пропусте у обављању надзора и заштите детета  од повређивања, самоповређивања, употребе алкохола, дувана, наркотичког средства или психоактивне супстанце, укључивања у деструктивне групе и организације и др.</a:t>
            </a:r>
            <a:r>
              <a:rPr sz="1600">
                <a:latin typeface="Verdana" panose="020B0604030504040204"/>
                <a:ea typeface="Verdana" panose="020B0604030504040204"/>
              </a:rPr>
              <a:t>	</a:t>
            </a:r>
            <a:endParaRPr sz="1600">
              <a:latin typeface="Verdana" panose="020B0604030504040204"/>
              <a:ea typeface="Verdana" panose="020B0604030504040204"/>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0215" y="126365"/>
            <a:ext cx="8041005" cy="491490"/>
          </a:xfrm>
        </p:spPr>
        <p:txBody>
          <a:bodyPr>
            <a:normAutofit/>
          </a:bodyPr>
          <a:p>
            <a:pPr algn="ctr"/>
            <a:r>
              <a:rPr lang="sr-Cyrl-RS" altLang="en-US" sz="2000" b="1"/>
              <a:t>                           </a:t>
            </a:r>
            <a:r>
              <a:rPr lang="sr-Cyrl-RS" altLang="en-US" sz="2400" b="1"/>
              <a:t> КРИЗНИ ДОГАЂАЈ</a:t>
            </a:r>
            <a:endParaRPr lang="sr-Cyrl-RS" altLang="en-US" sz="2400" b="1"/>
          </a:p>
        </p:txBody>
      </p:sp>
      <p:sp>
        <p:nvSpPr>
          <p:cNvPr id="4" name="Text Box 3"/>
          <p:cNvSpPr txBox="1"/>
          <p:nvPr/>
        </p:nvSpPr>
        <p:spPr>
          <a:xfrm>
            <a:off x="162560" y="617855"/>
            <a:ext cx="10793730" cy="6137910"/>
          </a:xfrm>
          <a:prstGeom prst="rect">
            <a:avLst/>
          </a:prstGeom>
        </p:spPr>
        <p:txBody>
          <a:bodyPr>
            <a:noAutofit/>
          </a:bodyPr>
          <a:p>
            <a:pPr marL="0" indent="0" algn="just" defTabSz="266700">
              <a:spcBef>
                <a:spcPct val="0"/>
              </a:spcBef>
              <a:spcAft>
                <a:spcPct val="0"/>
              </a:spcAft>
            </a:pPr>
            <a:r>
              <a:rPr sz="1600" b="1">
                <a:latin typeface="+mj-lt"/>
                <a:ea typeface="Verdana" panose="020B0604030504040204"/>
                <a:cs typeface="+mj-lt"/>
              </a:rPr>
              <a:t>Кризни догађај</a:t>
            </a:r>
            <a:r>
              <a:rPr sz="1600">
                <a:latin typeface="+mj-lt"/>
                <a:ea typeface="Verdana" panose="020B0604030504040204"/>
                <a:cs typeface="+mj-lt"/>
              </a:rPr>
              <a:t> је у већини случајева непредвидив догађај са потенцијално негативним последицама. Taj догађај и његове последице могу проузроковати значајну штету особама које су непосредно или посредно изложене кризном догађају.</a:t>
            </a:r>
            <a:endParaRPr sz="1600">
              <a:latin typeface="+mj-lt"/>
              <a:ea typeface="Verdana" panose="020B0604030504040204"/>
              <a:cs typeface="+mj-lt"/>
            </a:endParaRPr>
          </a:p>
          <a:p>
            <a:pPr marL="0" indent="0" algn="just" defTabSz="266700">
              <a:spcBef>
                <a:spcPct val="0"/>
              </a:spcBef>
              <a:spcAft>
                <a:spcPct val="0"/>
              </a:spcAft>
            </a:pPr>
            <a:r>
              <a:rPr sz="1600">
                <a:latin typeface="+mj-lt"/>
                <a:ea typeface="Verdana" panose="020B0604030504040204"/>
                <a:cs typeface="+mj-lt"/>
              </a:rPr>
              <a:t>Кризни догађај карактерише број жртава (повређених или настрадалих), материјална штета, психолошке реакције појединца и/или заједнице у целини, као и солидарност у сврху отклањања последица.</a:t>
            </a:r>
            <a:endParaRPr sz="1600">
              <a:latin typeface="+mj-lt"/>
              <a:ea typeface="Verdana" panose="020B0604030504040204"/>
              <a:cs typeface="+mj-lt"/>
            </a:endParaRPr>
          </a:p>
          <a:p>
            <a:pPr marL="0" indent="0" algn="just" defTabSz="266700">
              <a:spcBef>
                <a:spcPct val="0"/>
              </a:spcBef>
              <a:spcAft>
                <a:spcPct val="0"/>
              </a:spcAft>
            </a:pPr>
            <a:r>
              <a:rPr sz="1600">
                <a:latin typeface="+mj-lt"/>
                <a:ea typeface="Verdana" panose="020B0604030504040204"/>
                <a:cs typeface="+mj-lt"/>
              </a:rPr>
              <a:t>Кризни догађаји су:</a:t>
            </a:r>
            <a:endParaRPr sz="1600">
              <a:latin typeface="+mj-lt"/>
              <a:ea typeface="Verdana" panose="020B0604030504040204"/>
              <a:cs typeface="+mj-lt"/>
            </a:endParaRPr>
          </a:p>
          <a:p>
            <a:pPr marL="0" indent="0" algn="just" defTabSz="266700">
              <a:spcBef>
                <a:spcPct val="0"/>
              </a:spcBef>
              <a:spcAft>
                <a:spcPct val="0"/>
              </a:spcAft>
            </a:pPr>
            <a:r>
              <a:rPr sz="1600">
                <a:latin typeface="+mj-lt"/>
                <a:ea typeface="Verdana" panose="020B0604030504040204"/>
                <a:cs typeface="+mj-lt"/>
              </a:rPr>
              <a:t>– Природна смрт детета;</a:t>
            </a:r>
            <a:endParaRPr sz="1600">
              <a:latin typeface="+mj-lt"/>
              <a:ea typeface="Verdana" panose="020B0604030504040204"/>
              <a:cs typeface="+mj-lt"/>
            </a:endParaRPr>
          </a:p>
          <a:p>
            <a:pPr marL="0" indent="0" algn="just" defTabSz="266700">
              <a:spcBef>
                <a:spcPct val="0"/>
              </a:spcBef>
              <a:spcAft>
                <a:spcPct val="0"/>
              </a:spcAft>
            </a:pPr>
            <a:r>
              <a:rPr sz="1600">
                <a:latin typeface="+mj-lt"/>
                <a:ea typeface="Verdana" panose="020B0604030504040204"/>
                <a:cs typeface="+mj-lt"/>
              </a:rPr>
              <a:t>– Покушај убиства и убиство детета (у установи или ван ње);</a:t>
            </a:r>
            <a:endParaRPr sz="1600">
              <a:latin typeface="+mj-lt"/>
              <a:ea typeface="Verdana" panose="020B0604030504040204"/>
              <a:cs typeface="+mj-lt"/>
            </a:endParaRPr>
          </a:p>
          <a:p>
            <a:pPr marL="0" indent="0" algn="just" defTabSz="266700">
              <a:spcBef>
                <a:spcPct val="0"/>
              </a:spcBef>
              <a:spcAft>
                <a:spcPct val="0"/>
              </a:spcAft>
            </a:pPr>
            <a:r>
              <a:rPr sz="1600">
                <a:latin typeface="+mj-lt"/>
                <a:ea typeface="Verdana" panose="020B0604030504040204"/>
                <a:cs typeface="+mj-lt"/>
              </a:rPr>
              <a:t>– Покушај самоубиства </a:t>
            </a:r>
            <a:r>
              <a:rPr lang="sr-Cyrl-RS" sz="1600">
                <a:latin typeface="+mj-lt"/>
                <a:ea typeface="Verdana" panose="020B0604030504040204"/>
                <a:cs typeface="+mj-lt"/>
              </a:rPr>
              <a:t>детета</a:t>
            </a:r>
            <a:r>
              <a:rPr sz="1600">
                <a:latin typeface="+mj-lt"/>
                <a:ea typeface="Verdana" panose="020B0604030504040204"/>
                <a:cs typeface="+mj-lt"/>
              </a:rPr>
              <a:t> и самоубиство (у установи или ван ње);</a:t>
            </a:r>
            <a:endParaRPr sz="1600">
              <a:latin typeface="+mj-lt"/>
              <a:ea typeface="Verdana" panose="020B0604030504040204"/>
              <a:cs typeface="+mj-lt"/>
            </a:endParaRPr>
          </a:p>
          <a:p>
            <a:pPr marL="0" indent="0" algn="just" defTabSz="266700">
              <a:spcBef>
                <a:spcPct val="0"/>
              </a:spcBef>
              <a:spcAft>
                <a:spcPct val="0"/>
              </a:spcAft>
            </a:pPr>
            <a:r>
              <a:rPr sz="1600">
                <a:latin typeface="+mj-lt"/>
                <a:ea typeface="Verdana" panose="020B0604030504040204"/>
                <a:cs typeface="+mj-lt"/>
              </a:rPr>
              <a:t>– Природна смрт, самоубиство или убиство запосленог у установи;</a:t>
            </a:r>
            <a:endParaRPr sz="1600">
              <a:latin typeface="+mj-lt"/>
              <a:ea typeface="Verdana" panose="020B0604030504040204"/>
              <a:cs typeface="+mj-lt"/>
            </a:endParaRPr>
          </a:p>
          <a:p>
            <a:pPr marL="0" indent="0" algn="just" defTabSz="266700">
              <a:spcBef>
                <a:spcPct val="0"/>
              </a:spcBef>
              <a:spcAft>
                <a:spcPct val="0"/>
              </a:spcAft>
            </a:pPr>
            <a:r>
              <a:rPr sz="1600">
                <a:latin typeface="+mj-lt"/>
                <a:ea typeface="Verdana" panose="020B0604030504040204"/>
                <a:cs typeface="+mj-lt"/>
              </a:rPr>
              <a:t>– Саобраћајна незгода у којој је повређено или настрадало дете и/или запослени у установи;</a:t>
            </a:r>
            <a:endParaRPr sz="1600">
              <a:latin typeface="+mj-lt"/>
              <a:ea typeface="Verdana" panose="020B0604030504040204"/>
              <a:cs typeface="+mj-lt"/>
            </a:endParaRPr>
          </a:p>
          <a:p>
            <a:pPr marL="0" indent="0" algn="just" defTabSz="266700">
              <a:spcBef>
                <a:spcPct val="0"/>
              </a:spcBef>
              <a:spcAft>
                <a:spcPct val="0"/>
              </a:spcAft>
            </a:pPr>
            <a:r>
              <a:rPr sz="1600">
                <a:latin typeface="+mj-lt"/>
                <a:ea typeface="Verdana" panose="020B0604030504040204"/>
                <a:cs typeface="+mj-lt"/>
              </a:rPr>
              <a:t>– Нестанак детета;</a:t>
            </a:r>
            <a:endParaRPr sz="1600">
              <a:latin typeface="+mj-lt"/>
              <a:ea typeface="Verdana" panose="020B0604030504040204"/>
              <a:cs typeface="+mj-lt"/>
            </a:endParaRPr>
          </a:p>
          <a:p>
            <a:pPr marL="0" indent="0" algn="just" defTabSz="266700">
              <a:spcBef>
                <a:spcPct val="0"/>
              </a:spcBef>
              <a:spcAft>
                <a:spcPct val="0"/>
              </a:spcAft>
            </a:pPr>
            <a:r>
              <a:rPr sz="1600">
                <a:latin typeface="+mj-lt"/>
                <a:ea typeface="Verdana" panose="020B0604030504040204"/>
                <a:cs typeface="+mj-lt"/>
              </a:rPr>
              <a:t>– Масовно тровање у простору установе;</a:t>
            </a:r>
            <a:endParaRPr sz="1600">
              <a:latin typeface="+mj-lt"/>
              <a:ea typeface="Verdana" panose="020B0604030504040204"/>
              <a:cs typeface="+mj-lt"/>
            </a:endParaRPr>
          </a:p>
          <a:p>
            <a:pPr marL="0" indent="0" algn="just" defTabSz="266700">
              <a:spcBef>
                <a:spcPct val="0"/>
              </a:spcBef>
              <a:spcAft>
                <a:spcPct val="0"/>
              </a:spcAft>
            </a:pPr>
            <a:r>
              <a:rPr sz="1600">
                <a:latin typeface="+mj-lt"/>
                <a:ea typeface="Verdana" panose="020B0604030504040204"/>
                <a:cs typeface="+mj-lt"/>
              </a:rPr>
              <a:t>– Дојава о подметнутој експлозивној направи у установи или терористичком нападу и слично;</a:t>
            </a:r>
            <a:endParaRPr sz="1600">
              <a:latin typeface="+mj-lt"/>
              <a:ea typeface="Verdana" panose="020B0604030504040204"/>
              <a:cs typeface="+mj-lt"/>
            </a:endParaRPr>
          </a:p>
          <a:p>
            <a:pPr marL="0" indent="0" algn="just" defTabSz="266700">
              <a:spcBef>
                <a:spcPct val="0"/>
              </a:spcBef>
              <a:spcAft>
                <a:spcPct val="0"/>
              </a:spcAft>
            </a:pPr>
            <a:r>
              <a:rPr sz="1600">
                <a:latin typeface="+mj-lt"/>
                <a:ea typeface="Verdana" panose="020B0604030504040204"/>
                <a:cs typeface="+mj-lt"/>
              </a:rPr>
              <a:t>– Талачка криза;</a:t>
            </a:r>
            <a:endParaRPr sz="1600">
              <a:latin typeface="+mj-lt"/>
              <a:ea typeface="Verdana" panose="020B0604030504040204"/>
              <a:cs typeface="+mj-lt"/>
            </a:endParaRPr>
          </a:p>
          <a:p>
            <a:pPr marL="0" indent="0" algn="just" defTabSz="266700">
              <a:spcBef>
                <a:spcPct val="0"/>
              </a:spcBef>
              <a:spcAft>
                <a:spcPct val="0"/>
              </a:spcAft>
            </a:pPr>
            <a:r>
              <a:rPr sz="1600">
                <a:latin typeface="+mj-lt"/>
                <a:ea typeface="Verdana" panose="020B0604030504040204"/>
                <a:cs typeface="+mj-lt"/>
              </a:rPr>
              <a:t>– Насиље већих размера (масовне туче, вишеструка убиства, терористички напади);</a:t>
            </a:r>
            <a:endParaRPr sz="1600">
              <a:latin typeface="+mj-lt"/>
              <a:ea typeface="Verdana" panose="020B0604030504040204"/>
              <a:cs typeface="+mj-lt"/>
            </a:endParaRPr>
          </a:p>
          <a:p>
            <a:pPr marL="0" indent="0" algn="just" defTabSz="266700">
              <a:spcBef>
                <a:spcPct val="0"/>
              </a:spcBef>
              <a:spcAft>
                <a:spcPct val="0"/>
              </a:spcAft>
            </a:pPr>
            <a:r>
              <a:rPr sz="1600">
                <a:latin typeface="+mj-lt"/>
                <a:ea typeface="Verdana" panose="020B0604030504040204"/>
                <a:cs typeface="+mj-lt"/>
              </a:rPr>
              <a:t>– Техничко-технолошке опасности (експлозија, изливање, испаравање отровних материја и пожар);</a:t>
            </a:r>
            <a:endParaRPr sz="1600">
              <a:latin typeface="+mj-lt"/>
              <a:ea typeface="Verdana" panose="020B0604030504040204"/>
              <a:cs typeface="+mj-lt"/>
            </a:endParaRPr>
          </a:p>
          <a:p>
            <a:pPr marL="0" indent="0" algn="just" defTabSz="266700">
              <a:spcBef>
                <a:spcPct val="0"/>
              </a:spcBef>
              <a:spcAft>
                <a:spcPct val="0"/>
              </a:spcAft>
            </a:pPr>
            <a:r>
              <a:rPr sz="1600">
                <a:latin typeface="+mj-lt"/>
                <a:ea typeface="Verdana" panose="020B0604030504040204"/>
                <a:cs typeface="+mj-lt"/>
              </a:rPr>
              <a:t>– Природне катастрофе (поплаве, земљотреси, пожари...);</a:t>
            </a:r>
            <a:endParaRPr sz="1600">
              <a:latin typeface="+mj-lt"/>
              <a:ea typeface="Verdana" panose="020B0604030504040204"/>
              <a:cs typeface="+mj-lt"/>
            </a:endParaRPr>
          </a:p>
          <a:p>
            <a:pPr marL="0" indent="0" algn="just" defTabSz="266700">
              <a:spcBef>
                <a:spcPct val="0"/>
              </a:spcBef>
              <a:spcAft>
                <a:spcPct val="0"/>
              </a:spcAft>
            </a:pPr>
            <a:r>
              <a:rPr sz="1600">
                <a:latin typeface="+mj-lt"/>
                <a:ea typeface="Verdana" panose="020B0604030504040204"/>
                <a:cs typeface="+mj-lt"/>
              </a:rPr>
              <a:t>– Епидемија која је обухватила територију/општину на којој се налази установа;</a:t>
            </a:r>
            <a:endParaRPr sz="1600">
              <a:latin typeface="+mj-lt"/>
              <a:ea typeface="Verdana" panose="020B0604030504040204"/>
              <a:cs typeface="+mj-lt"/>
            </a:endParaRPr>
          </a:p>
          <a:p>
            <a:pPr marL="0" indent="0" algn="just" defTabSz="266700">
              <a:spcBef>
                <a:spcPct val="0"/>
              </a:spcBef>
              <a:spcAft>
                <a:spcPct val="0"/>
              </a:spcAft>
            </a:pPr>
            <a:r>
              <a:rPr sz="1600">
                <a:latin typeface="+mj-lt"/>
                <a:ea typeface="Verdana" panose="020B0604030504040204"/>
                <a:cs typeface="+mj-lt"/>
              </a:rPr>
              <a:t>– Други кризни догађаји, у смислу овог правилника.</a:t>
            </a:r>
            <a:endParaRPr sz="1600">
              <a:latin typeface="+mj-lt"/>
              <a:ea typeface="Verdana" panose="020B0604030504040204"/>
              <a:cs typeface="+mj-lt"/>
            </a:endParaRPr>
          </a:p>
          <a:p>
            <a:pPr marL="0" indent="0" algn="just" defTabSz="266700">
              <a:spcBef>
                <a:spcPct val="0"/>
              </a:spcBef>
              <a:spcAft>
                <a:spcPct val="0"/>
              </a:spcAft>
            </a:pPr>
            <a:r>
              <a:rPr sz="1600">
                <a:latin typeface="+mj-lt"/>
                <a:ea typeface="Verdana" panose="020B0604030504040204"/>
                <a:cs typeface="+mj-lt"/>
              </a:rPr>
              <a:t>У случају проглашења ванредне ситуације, односно ванредог стања, установа поступа у складу са прописима који то уређују.</a:t>
            </a:r>
            <a:endParaRPr sz="1600">
              <a:latin typeface="+mj-lt"/>
              <a:ea typeface="Verdana" panose="020B0604030504040204"/>
              <a:cs typeface="+mj-l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545" y="287020"/>
            <a:ext cx="8596630" cy="436245"/>
          </a:xfrm>
        </p:spPr>
        <p:txBody>
          <a:bodyPr>
            <a:noAutofit/>
          </a:bodyPr>
          <a:p>
            <a:r>
              <a:rPr lang="en-US" altLang="en-US" sz="2400" b="1"/>
              <a:t>Превенција насиља, злостављања и </a:t>
            </a:r>
            <a:r>
              <a:rPr lang="en-US" altLang="en-US" sz="2800" b="1"/>
              <a:t>занемаривања</a:t>
            </a:r>
            <a:endParaRPr lang="en-US" altLang="en-US" sz="2800" b="1"/>
          </a:p>
        </p:txBody>
      </p:sp>
      <p:sp>
        <p:nvSpPr>
          <p:cNvPr id="3" name="Text Box 2"/>
          <p:cNvSpPr txBox="1"/>
          <p:nvPr/>
        </p:nvSpPr>
        <p:spPr>
          <a:xfrm>
            <a:off x="421005" y="951865"/>
            <a:ext cx="9695180" cy="5598160"/>
          </a:xfrm>
          <a:prstGeom prst="rect">
            <a:avLst/>
          </a:prstGeom>
        </p:spPr>
        <p:txBody>
          <a:bodyPr>
            <a:noAutofit/>
          </a:bodyPr>
          <a:p>
            <a:pPr marL="0" indent="0" algn="just" defTabSz="266700">
              <a:spcBef>
                <a:spcPct val="0"/>
              </a:spcBef>
              <a:spcAft>
                <a:spcPct val="0"/>
              </a:spcAft>
            </a:pPr>
            <a:r>
              <a:rPr sz="1600" b="1">
                <a:latin typeface="Trebuchet MS" panose="020B0603020202020204" charset="0"/>
                <a:ea typeface="Verdana" panose="020B0604030504040204"/>
                <a:cs typeface="Trebuchet MS" panose="020B0603020202020204" charset="0"/>
              </a:rPr>
              <a:t>Превенцију насиља, злостављања и занемаривања</a:t>
            </a:r>
            <a:r>
              <a:rPr sz="1600">
                <a:latin typeface="Trebuchet MS" panose="020B0603020202020204" charset="0"/>
                <a:ea typeface="Verdana" panose="020B0604030504040204"/>
                <a:cs typeface="Trebuchet MS" panose="020B0603020202020204" charset="0"/>
              </a:rPr>
              <a:t> чине мере и активности којима се у установи ствара сигурно и подстицајно окружење, негује атмосфера сарадње, уважавања и конструктивне комуникације.</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Превентивним активностима се:</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1) подиже ниво свести и осетљивости детета , родитеља и свих запослених за препознавање свих облика насиља, злостављања и занемаривања;</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2) негује атмосфера сарадње и толеранције, поверења, уважавања и конструктивне комуникације у којој се не толерише насиље, злостављање и занемаривање;</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3) истичу и унапређују знања, вештине и ставови потребни за креирање безбедног и подстицајног окружења и конструктивно реаговање на насиље;</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4)  унапређује познавање процедура за пријављивање и поступање код детета , родитеља и свих запослених у случају сумње или сазнања о свим облицима насиља, злостављања и занемаривања обезбеђује заштита детета , родитеља и свих запослених од насиља, злостављања и занемаривања;</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5) подстиче усвајање позитивних норми и облика понашања, учење вештина конструктивне комуникације и развијање емпатије;</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6) остварује упознавање са видовима и стратегијама пружања одговарајуће подршке и разумевања различитих облика комуникација и понашања </a:t>
            </a:r>
            <a:r>
              <a:rPr lang="sr-Cyrl-RS" sz="1600">
                <a:latin typeface="Trebuchet MS" panose="020B0603020202020204" charset="0"/>
                <a:ea typeface="Verdana" panose="020B0604030504040204"/>
                <a:cs typeface="Trebuchet MS" panose="020B0603020202020204" charset="0"/>
              </a:rPr>
              <a:t>деце </a:t>
            </a:r>
            <a:r>
              <a:rPr sz="1600">
                <a:latin typeface="Trebuchet MS" panose="020B0603020202020204" charset="0"/>
                <a:ea typeface="Verdana" panose="020B0604030504040204"/>
                <a:cs typeface="Trebuchet MS" panose="020B0603020202020204" charset="0"/>
              </a:rPr>
              <a:t>са тешкоћама и сметњама у развоју и инвалидитетом;</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7) развијају социоемоционалне компетенције деце , родитеља и запослених (свест о себи, свест о другима, саморегулација, одговорно доношење одлука и др.).</a:t>
            </a:r>
            <a:endParaRPr sz="1600">
              <a:latin typeface="Trebuchet MS" panose="020B0603020202020204" charset="0"/>
              <a:ea typeface="Verdana" panose="020B0604030504040204"/>
              <a:cs typeface="Trebuchet MS" panose="020B06030202020202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77545" y="609600"/>
            <a:ext cx="8596630" cy="353695"/>
          </a:xfrm>
        </p:spPr>
        <p:txBody>
          <a:bodyPr>
            <a:normAutofit fontScale="90000"/>
          </a:bodyPr>
          <a:p>
            <a:endParaRPr lang="en-US"/>
          </a:p>
        </p:txBody>
      </p:sp>
      <p:sp>
        <p:nvSpPr>
          <p:cNvPr id="3" name="Text Box 2"/>
          <p:cNvSpPr txBox="1"/>
          <p:nvPr/>
        </p:nvSpPr>
        <p:spPr>
          <a:xfrm>
            <a:off x="302895" y="1241425"/>
            <a:ext cx="9344025" cy="5290185"/>
          </a:xfrm>
          <a:prstGeom prst="rect">
            <a:avLst/>
          </a:prstGeom>
        </p:spPr>
        <p:txBody>
          <a:bodyPr wrap="square">
            <a:noAutofit/>
          </a:bodyPr>
          <a:p>
            <a:pPr marL="0" indent="0" algn="just" defTabSz="266700">
              <a:spcBef>
                <a:spcPct val="0"/>
              </a:spcBef>
              <a:spcAft>
                <a:spcPct val="0"/>
              </a:spcAft>
            </a:pPr>
            <a:r>
              <a:rPr sz="1600">
                <a:latin typeface="+mj-lt"/>
                <a:ea typeface="Verdana" panose="020B0604030504040204"/>
                <a:cs typeface="+mj-lt"/>
              </a:rPr>
              <a:t>Деца , родитељи и запослени заједнички планирају, осмишљавају и спроводе превентивне активности, начине </a:t>
            </a:r>
            <a:r>
              <a:rPr sz="1600">
                <a:latin typeface="+mj-lt"/>
                <a:ea typeface="Verdana" panose="020B0604030504040204"/>
                <a:cs typeface="+mj-lt"/>
              </a:rPr>
              <a:t>информисања о садржајима, мерама и активностима за спречавање и заштиту од насиља, злостављања и занемаривања.</a:t>
            </a:r>
            <a:endParaRPr sz="1600">
              <a:latin typeface="+mj-lt"/>
              <a:ea typeface="Verdana" panose="020B0604030504040204"/>
              <a:cs typeface="+mj-lt"/>
            </a:endParaRPr>
          </a:p>
          <a:p>
            <a:pPr marL="0" indent="0" algn="just" defTabSz="266700">
              <a:spcBef>
                <a:spcPct val="0"/>
              </a:spcBef>
              <a:spcAft>
                <a:spcPct val="0"/>
              </a:spcAft>
            </a:pPr>
            <a:r>
              <a:rPr sz="1600">
                <a:latin typeface="+mj-lt"/>
                <a:ea typeface="Verdana" panose="020B0604030504040204"/>
                <a:cs typeface="+mj-lt"/>
              </a:rPr>
              <a:t>Превентивне активности са </a:t>
            </a:r>
            <a:r>
              <a:rPr lang="sr-Cyrl-RS" sz="1600">
                <a:latin typeface="+mj-lt"/>
                <a:ea typeface="Verdana" panose="020B0604030504040204"/>
                <a:cs typeface="+mj-lt"/>
              </a:rPr>
              <a:t>децом</a:t>
            </a:r>
            <a:r>
              <a:rPr sz="1600">
                <a:latin typeface="+mj-lt"/>
                <a:ea typeface="Verdana" panose="020B0604030504040204"/>
                <a:cs typeface="+mj-lt"/>
              </a:rPr>
              <a:t>, родитељима и запосленима треба да обухватају различите и континуиране интерактивне методе рада (трибине, радионице, фокус групе, коришћење дигиталне платформе за едукацију и др.).</a:t>
            </a:r>
            <a:endParaRPr sz="1600">
              <a:latin typeface="+mj-lt"/>
              <a:ea typeface="Verdana" panose="020B0604030504040204"/>
              <a:cs typeface="+mj-lt"/>
            </a:endParaRPr>
          </a:p>
          <a:p>
            <a:pPr marL="0" indent="0" algn="just" defTabSz="266700">
              <a:spcBef>
                <a:spcPct val="0"/>
              </a:spcBef>
              <a:spcAft>
                <a:spcPct val="0"/>
              </a:spcAft>
            </a:pPr>
            <a:endParaRPr sz="1600">
              <a:latin typeface="+mj-lt"/>
              <a:ea typeface="Verdana" panose="020B0604030504040204"/>
              <a:cs typeface="+mj-lt"/>
            </a:endParaRPr>
          </a:p>
          <a:p>
            <a:pPr marL="0" indent="0" algn="just" defTabSz="266700">
              <a:spcBef>
                <a:spcPct val="0"/>
              </a:spcBef>
              <a:spcAft>
                <a:spcPct val="0"/>
              </a:spcAft>
            </a:pPr>
            <a:r>
              <a:rPr sz="1600">
                <a:latin typeface="+mj-lt"/>
                <a:ea typeface="Verdana" panose="020B0604030504040204"/>
                <a:cs typeface="+mj-lt"/>
              </a:rPr>
              <a:t>Савет родитеља  се укључују у планирање и реализацију превентивних активности које могу бити предвиђене на нивоу васпитну групу </a:t>
            </a:r>
            <a:r>
              <a:rPr lang="sr-Cyrl-RS" sz="1600">
                <a:latin typeface="+mj-lt"/>
                <a:ea typeface="Verdana" panose="020B0604030504040204"/>
                <a:cs typeface="+mj-lt"/>
              </a:rPr>
              <a:t>за децу</a:t>
            </a:r>
            <a:r>
              <a:rPr sz="1600">
                <a:latin typeface="+mj-lt"/>
                <a:ea typeface="Verdana" panose="020B0604030504040204"/>
                <a:cs typeface="+mj-lt"/>
              </a:rPr>
              <a:t> </a:t>
            </a:r>
            <a:r>
              <a:rPr lang="sr-Cyrl-RS" sz="1600">
                <a:latin typeface="+mj-lt"/>
                <a:ea typeface="Verdana" panose="020B0604030504040204"/>
                <a:cs typeface="+mj-lt"/>
              </a:rPr>
              <a:t> и </a:t>
            </a:r>
            <a:r>
              <a:rPr sz="1600">
                <a:latin typeface="+mj-lt"/>
                <a:ea typeface="Verdana" panose="020B0604030504040204"/>
                <a:cs typeface="+mj-lt"/>
              </a:rPr>
              <a:t>родитеље у форми организације предавања, трибина, радионица и сл.</a:t>
            </a:r>
            <a:endParaRPr sz="1600">
              <a:latin typeface="+mj-lt"/>
              <a:ea typeface="Verdana" panose="020B0604030504040204"/>
              <a:cs typeface="+mj-lt"/>
            </a:endParaRPr>
          </a:p>
          <a:p>
            <a:pPr marL="0" indent="0" algn="just" defTabSz="266700">
              <a:spcBef>
                <a:spcPct val="0"/>
              </a:spcBef>
              <a:spcAft>
                <a:spcPct val="0"/>
              </a:spcAft>
            </a:pPr>
            <a:endParaRPr sz="1600">
              <a:latin typeface="+mj-lt"/>
              <a:ea typeface="Verdana" panose="020B0604030504040204"/>
              <a:cs typeface="+mj-lt"/>
            </a:endParaRPr>
          </a:p>
          <a:p>
            <a:pPr marL="0" indent="0" algn="just" defTabSz="266700">
              <a:spcBef>
                <a:spcPct val="0"/>
              </a:spcBef>
              <a:spcAft>
                <a:spcPct val="0"/>
              </a:spcAft>
            </a:pPr>
            <a:r>
              <a:rPr sz="1600">
                <a:latin typeface="+mj-lt"/>
                <a:ea typeface="Verdana" panose="020B0604030504040204"/>
                <a:cs typeface="+mj-lt"/>
              </a:rPr>
              <a:t>У оквиру превенције, препоручено је стручно усавршавање свих запослених из области заштите од насиља и дискриминације током сваке </a:t>
            </a:r>
            <a:r>
              <a:rPr lang="sr-Cyrl-RS" sz="1600">
                <a:latin typeface="+mj-lt"/>
                <a:ea typeface="Verdana" panose="020B0604030504040204"/>
                <a:cs typeface="+mj-lt"/>
              </a:rPr>
              <a:t>радне године.</a:t>
            </a:r>
            <a:endParaRPr lang="sr-Cyrl-RS" sz="1600">
              <a:latin typeface="+mj-lt"/>
              <a:ea typeface="Verdana" panose="020B0604030504040204"/>
              <a:cs typeface="+mj-lt"/>
            </a:endParaRPr>
          </a:p>
          <a:p>
            <a:pPr marL="0" indent="0" algn="just" defTabSz="266700">
              <a:spcBef>
                <a:spcPct val="0"/>
              </a:spcBef>
              <a:spcAft>
                <a:spcPct val="0"/>
              </a:spcAft>
            </a:pPr>
            <a:endParaRPr sz="1600">
              <a:latin typeface="+mj-lt"/>
              <a:ea typeface="Verdana" panose="020B0604030504040204"/>
              <a:cs typeface="+mj-lt"/>
            </a:endParaRPr>
          </a:p>
          <a:p>
            <a:pPr marL="0" indent="0" algn="just" defTabSz="266700">
              <a:spcBef>
                <a:spcPct val="0"/>
              </a:spcBef>
              <a:spcAft>
                <a:spcPct val="0"/>
              </a:spcAft>
            </a:pPr>
            <a:r>
              <a:rPr sz="1600">
                <a:latin typeface="+mj-lt"/>
                <a:ea typeface="Verdana" panose="020B0604030504040204"/>
                <a:cs typeface="+mj-lt"/>
              </a:rPr>
              <a:t>У оквиру превенције насиља и злостављања установа остварује васпитни рад, појачан васпитни рад и васпитни рад који је у интензитету примерен потребама специфичностима установе и најбољем интересу детета</a:t>
            </a:r>
            <a:r>
              <a:rPr sz="1600" baseline="30000">
                <a:latin typeface="+mj-lt"/>
                <a:ea typeface="Verdana" panose="020B0604030504040204"/>
                <a:cs typeface="+mj-lt"/>
              </a:rPr>
              <a:t>,</a:t>
            </a:r>
            <a:r>
              <a:rPr sz="1600">
                <a:latin typeface="+mj-lt"/>
                <a:ea typeface="Verdana" panose="020B0604030504040204"/>
                <a:cs typeface="+mj-lt"/>
              </a:rPr>
              <a:t> самостално или у сарадњи са другим надлежним органима, организацијама и службама.</a:t>
            </a:r>
            <a:endParaRPr sz="1600">
              <a:latin typeface="+mj-lt"/>
              <a:ea typeface="Verdana" panose="020B0604030504040204"/>
              <a:cs typeface="+mj-l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rmAutofit/>
          </a:bodyPr>
          <a:p>
            <a:r>
              <a:rPr lang="en-US" altLang="en-US" sz="2665"/>
              <a:t>Права, обавезе и одговорности свих у установи у превенцији насиља, злостављања и занемаривања</a:t>
            </a:r>
            <a:endParaRPr lang="en-US" altLang="en-US" sz="2665"/>
          </a:p>
        </p:txBody>
      </p:sp>
      <p:sp>
        <p:nvSpPr>
          <p:cNvPr id="3" name="Text Box 2"/>
          <p:cNvSpPr txBox="1"/>
          <p:nvPr/>
        </p:nvSpPr>
        <p:spPr>
          <a:xfrm>
            <a:off x="370840" y="1663700"/>
            <a:ext cx="9457690" cy="4911725"/>
          </a:xfrm>
          <a:prstGeom prst="rect">
            <a:avLst/>
          </a:prstGeom>
        </p:spPr>
        <p:txBody>
          <a:bodyPr>
            <a:noAutofit/>
          </a:bodyPr>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Ради превенције насиља, злостављања и занемаривања </a:t>
            </a:r>
            <a:r>
              <a:rPr sz="1600" b="1">
                <a:latin typeface="Trebuchet MS" panose="020B0603020202020204" charset="0"/>
                <a:ea typeface="Verdana" panose="020B0604030504040204"/>
                <a:cs typeface="Trebuchet MS" panose="020B0603020202020204" charset="0"/>
              </a:rPr>
              <a:t>установа је дужна да упозна све </a:t>
            </a:r>
            <a:r>
              <a:rPr sz="1600">
                <a:latin typeface="Trebuchet MS" panose="020B0603020202020204" charset="0"/>
                <a:ea typeface="Verdana" panose="020B0604030504040204"/>
                <a:cs typeface="Trebuchet MS" panose="020B0603020202020204" charset="0"/>
              </a:rPr>
              <a:t>запослене, децу, ученике и родитеље са њиховим правима, обавезама и одговорностима, прописаним законом, Правилником о протоколу и другим подзаконским и општим актима.</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Запослени својим квалитетним радом (васпитно-образовним,  васпитним, стручним и другим радом) и применом различитих метода, облика рада и активности обезбеђују подстицајну и безбедну средину.</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У установи, васпитач и стручни сарадник избором одговарајућих садржаја и начина рада доприносе стицању квалитетних знања и вештина и формирању вредносних ставова за узајамно разумевање, уважавање различитости, конструктивно превазилажење сукоба и др.</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 </a:t>
            </a:r>
            <a:r>
              <a:rPr lang="sr-Cyrl-RS" sz="1600">
                <a:latin typeface="Trebuchet MS" panose="020B0603020202020204" charset="0"/>
                <a:ea typeface="Verdana" panose="020B0604030504040204"/>
                <a:cs typeface="Trebuchet MS" panose="020B0603020202020204" charset="0"/>
              </a:rPr>
              <a:t>В</a:t>
            </a:r>
            <a:r>
              <a:rPr sz="1600">
                <a:latin typeface="Trebuchet MS" panose="020B0603020202020204" charset="0"/>
                <a:ea typeface="Verdana" panose="020B0604030504040204"/>
                <a:cs typeface="Trebuchet MS" panose="020B0603020202020204" charset="0"/>
              </a:rPr>
              <a:t>аспитач и стручни сарадник је дужан да обезбеди заштиту детета  од произвољног или незаконитог мешања у његову приватност, породицу, дом или преписку, као и заштиту од незаконитих напада на његову част и углед.</a:t>
            </a: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endParaRPr sz="1600">
              <a:latin typeface="Trebuchet MS" panose="020B0603020202020204" charset="0"/>
              <a:ea typeface="Verdana" panose="020B0604030504040204"/>
              <a:cs typeface="Trebuchet MS" panose="020B0603020202020204" charset="0"/>
            </a:endParaRPr>
          </a:p>
          <a:p>
            <a:pPr marL="0" indent="0" algn="just" defTabSz="266700">
              <a:spcBef>
                <a:spcPct val="0"/>
              </a:spcBef>
              <a:spcAft>
                <a:spcPct val="0"/>
              </a:spcAft>
            </a:pPr>
            <a:r>
              <a:rPr sz="1600">
                <a:latin typeface="Trebuchet MS" panose="020B0603020202020204" charset="0"/>
                <a:ea typeface="Verdana" panose="020B0604030504040204"/>
                <a:cs typeface="Trebuchet MS" panose="020B0603020202020204" charset="0"/>
              </a:rPr>
              <a:t>Запослени не сме својим понашањем да изазове или допринесе насиљу, злостављању и занемаривању (на пример: непоштовање личности и права детета</a:t>
            </a:r>
            <a:r>
              <a:rPr lang="sr-Cyrl-RS" sz="1600">
                <a:latin typeface="Trebuchet MS" panose="020B0603020202020204" charset="0"/>
                <a:ea typeface="Verdana" panose="020B0604030504040204"/>
                <a:cs typeface="Trebuchet MS" panose="020B0603020202020204" charset="0"/>
              </a:rPr>
              <a:t>,</a:t>
            </a:r>
            <a:r>
              <a:rPr sz="1600">
                <a:latin typeface="Trebuchet MS" panose="020B0603020202020204" charset="0"/>
                <a:ea typeface="Verdana" panose="020B0604030504040204"/>
                <a:cs typeface="Trebuchet MS" panose="020B0603020202020204" charset="0"/>
              </a:rPr>
              <a:t> недоследност у поступању и др.).</a:t>
            </a:r>
            <a:endParaRPr sz="1600">
              <a:latin typeface="Trebuchet MS" panose="020B0603020202020204" charset="0"/>
              <a:ea typeface="Verdana" panose="020B0604030504040204"/>
              <a:cs typeface="Trebuchet MS" panose="020B0603020202020204" charset="0"/>
            </a:endParaRPr>
          </a:p>
        </p:txBody>
      </p:sp>
    </p:spTree>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0</TotalTime>
  <Words>37799</Words>
  <Application>WPS Presentation</Application>
  <PresentationFormat>Custom</PresentationFormat>
  <Paragraphs>342</Paragraphs>
  <Slides>30</Slides>
  <Notes>0</Notes>
  <HiddenSlides>0</HiddenSlides>
  <MMClips>0</MMClips>
  <ScaleCrop>false</ScaleCrop>
  <HeadingPairs>
    <vt:vector size="6" baseType="variant">
      <vt:variant>
        <vt:lpstr>已用的字体</vt:lpstr>
      </vt:variant>
      <vt:variant>
        <vt:i4>23</vt:i4>
      </vt:variant>
      <vt:variant>
        <vt:lpstr>主题</vt:lpstr>
      </vt:variant>
      <vt:variant>
        <vt:i4>1</vt:i4>
      </vt:variant>
      <vt:variant>
        <vt:lpstr>幻灯片标题</vt:lpstr>
      </vt:variant>
      <vt:variant>
        <vt:i4>30</vt:i4>
      </vt:variant>
    </vt:vector>
  </HeadingPairs>
  <TitlesOfParts>
    <vt:vector size="54" baseType="lpstr">
      <vt:lpstr>Arial</vt:lpstr>
      <vt:lpstr>SimSun</vt:lpstr>
      <vt:lpstr>Wingdings</vt:lpstr>
      <vt:lpstr>Wingdings 3</vt:lpstr>
      <vt:lpstr>Arial</vt:lpstr>
      <vt:lpstr>Calibri</vt:lpstr>
      <vt:lpstr>Verdana</vt:lpstr>
      <vt:lpstr>Trebuchet MS</vt:lpstr>
      <vt:lpstr>Microsoft YaHei</vt:lpstr>
      <vt:lpstr>Arial Unicode MS</vt:lpstr>
      <vt:lpstr>Times New Roman</vt:lpstr>
      <vt:lpstr>Wingdings</vt:lpstr>
      <vt:lpstr>Snap ITC</vt:lpstr>
      <vt:lpstr>Tempus Sans ITC</vt:lpstr>
      <vt:lpstr>Tw Cen MT Condensed Extra Bold</vt:lpstr>
      <vt:lpstr>Sitka Text</vt:lpstr>
      <vt:lpstr>Verdana</vt:lpstr>
      <vt:lpstr>Tw Cen MT Condensed</vt:lpstr>
      <vt:lpstr>Sylfaen</vt:lpstr>
      <vt:lpstr>Times New Roman</vt:lpstr>
      <vt:lpstr>Tw Cen MT</vt:lpstr>
      <vt:lpstr>Tahoma</vt:lpstr>
      <vt:lpstr>Viner Hand ITC</vt:lpstr>
      <vt:lpstr>Facet</vt:lpstr>
      <vt:lpstr>      ПОСТУПАЊЕ У ПРЕДШКОЛСКОЈ УСТАНОВИ,,БАЈКА” У ОДГОВОРУ НА НАСИЉЕ, ЗЛОСТАВЉАЊЕ И ЗАНЕМАРИВАЊЕ  ДЕЦЕМБАР 2024.ГОДИНЕ   </vt:lpstr>
      <vt:lpstr>Насиље и забрана насиља</vt:lpstr>
      <vt:lpstr> ОБЛИЦИ НАСИЉА И ЗЛОСТАВЉАЊА </vt:lpstr>
      <vt:lpstr>PowerPoint 演示文稿</vt:lpstr>
      <vt:lpstr>PowerPoint 演示文稿</vt:lpstr>
      <vt:lpstr>                            КРИЗНИ ДОГАЂАЈ</vt:lpstr>
      <vt:lpstr>Превенција насиља, злостављања и занемаривања</vt:lpstr>
      <vt:lpstr>PowerPoint 演示文稿</vt:lpstr>
      <vt:lpstr>Права, обавезе и одговорности свих у установи у превенцији насиља, злостављања и занемаривања</vt:lpstr>
      <vt:lpstr>PowerPoint 演示文稿</vt:lpstr>
      <vt:lpstr>Тим за заштиту од дискриминације, насиља, злостављања и занемаривања</vt:lpstr>
      <vt:lpstr>Задаци тима за заштиту</vt:lpstr>
      <vt:lpstr>ИНТЕРВЕНТНЕ АКТИВНОСТИ</vt:lpstr>
      <vt:lpstr>Процењивање нивоа насиља, злостављања и занемаривања по нивоима</vt:lpstr>
      <vt:lpstr>Примери разврставања различитих облика насиља према нивоима вршњачког насиља:</vt:lpstr>
      <vt:lpstr>PowerPoint 演示文稿</vt:lpstr>
      <vt:lpstr>PowerPoint 演示文稿</vt:lpstr>
      <vt:lpstr>Интервенција према нивоима насиља, злостављања и занемаривања</vt:lpstr>
      <vt:lpstr>PowerPoint 演示文稿</vt:lpstr>
      <vt:lpstr>PowerPoint 演示文稿</vt:lpstr>
      <vt:lpstr>PowerPoint 演示文稿</vt:lpstr>
      <vt:lpstr>Заштита запослених</vt:lpstr>
      <vt:lpstr>Редослед поступања</vt:lpstr>
      <vt:lpstr> ПОСТУПАЊЕ УСТАНОВЕ У ОДГОВОРУ НА КРИЗНИ ДОГАЂАЈ</vt:lpstr>
      <vt:lpstr>PowerPoint 演示文稿</vt:lpstr>
      <vt:lpstr>PowerPoint 演示文稿</vt:lpstr>
      <vt:lpstr>Поступање установе када се деси кризни догађај</vt:lpstr>
      <vt:lpstr>Поступање установа након кризног догађаја</vt:lpstr>
      <vt:lpstr>ДОКУМЕНТАЦИЈА, АНАЛИЗА И ИЗВЕШТАВАЊЕ</vt:lpstr>
      <vt:lpstr>Извештај о реализацији плана заштите  од насиља, злостављања и занемаривања</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ПРОТОКОЛ ПОСТУПАЊА У УСТАНОВИ У ОДГОВОРУ НА НАСИЉЕ, ЗЛОСТАВЉАЊЕ И ЗАНЕМАРИВАЊЕ   </dc:title>
  <dc:creator>Ivana Komatina</dc:creator>
  <cp:lastModifiedBy>xMx</cp:lastModifiedBy>
  <cp:revision>50</cp:revision>
  <dcterms:created xsi:type="dcterms:W3CDTF">2024-12-24T10:29:00Z</dcterms:created>
  <dcterms:modified xsi:type="dcterms:W3CDTF">2025-03-11T08:34:16Z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2F4E72D61BD94B6CB8780FC4B7DD1EEC_12</vt:lpwstr>
  </property>
  <property fmtid="{D5CDD505-2E9C-101B-9397-08002B2CF9AE}" pid="3" name="KSOProductBuildVer">
    <vt:lpwstr>1033-12.2.0.20326</vt:lpwstr>
  </property>
</Properties>
</file>